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7" r:id="rId2"/>
    <p:sldId id="258" r:id="rId3"/>
    <p:sldId id="260" r:id="rId4"/>
    <p:sldId id="259" r:id="rId5"/>
    <p:sldId id="261" r:id="rId6"/>
    <p:sldId id="262" r:id="rId7"/>
    <p:sldId id="263" r:id="rId8"/>
    <p:sldId id="264" r:id="rId9"/>
    <p:sldId id="270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882" y="-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829DD-6B15-4597-8F46-E8E00E32E1AF}" type="datetimeFigureOut">
              <a:rPr lang="ru-RU" smtClean="0"/>
              <a:t>28.02.2019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F3D7B-2557-4C1B-A27A-CC68B142CA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73320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829DD-6B15-4597-8F46-E8E00E32E1AF}" type="datetimeFigureOut">
              <a:rPr lang="ru-RU" smtClean="0"/>
              <a:t>28.02.2019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F3D7B-2557-4C1B-A27A-CC68B142CA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62754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829DD-6B15-4597-8F46-E8E00E32E1AF}" type="datetimeFigureOut">
              <a:rPr lang="ru-RU" smtClean="0"/>
              <a:t>28.02.2019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F3D7B-2557-4C1B-A27A-CC68B142CA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09541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829DD-6B15-4597-8F46-E8E00E32E1AF}" type="datetimeFigureOut">
              <a:rPr lang="ru-RU" smtClean="0"/>
              <a:t>28.02.2019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F3D7B-2557-4C1B-A27A-CC68B142CA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56857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829DD-6B15-4597-8F46-E8E00E32E1AF}" type="datetimeFigureOut">
              <a:rPr lang="ru-RU" smtClean="0"/>
              <a:t>28.02.2019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F3D7B-2557-4C1B-A27A-CC68B142CA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1304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829DD-6B15-4597-8F46-E8E00E32E1AF}" type="datetimeFigureOut">
              <a:rPr lang="ru-RU" smtClean="0"/>
              <a:t>28.02.2019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F3D7B-2557-4C1B-A27A-CC68B142CA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29564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829DD-6B15-4597-8F46-E8E00E32E1AF}" type="datetimeFigureOut">
              <a:rPr lang="ru-RU" smtClean="0"/>
              <a:t>28.02.2019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F3D7B-2557-4C1B-A27A-CC68B142CA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26556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829DD-6B15-4597-8F46-E8E00E32E1AF}" type="datetimeFigureOut">
              <a:rPr lang="ru-RU" smtClean="0"/>
              <a:t>28.02.2019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F3D7B-2557-4C1B-A27A-CC68B142CA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96229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829DD-6B15-4597-8F46-E8E00E32E1AF}" type="datetimeFigureOut">
              <a:rPr lang="ru-RU" smtClean="0"/>
              <a:t>28.02.2019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F3D7B-2557-4C1B-A27A-CC68B142CA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26879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829DD-6B15-4597-8F46-E8E00E32E1AF}" type="datetimeFigureOut">
              <a:rPr lang="ru-RU" smtClean="0"/>
              <a:t>28.02.2019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F3D7B-2557-4C1B-A27A-CC68B142CA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41158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829DD-6B15-4597-8F46-E8E00E32E1AF}" type="datetimeFigureOut">
              <a:rPr lang="ru-RU" smtClean="0"/>
              <a:t>28.02.2019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F3D7B-2557-4C1B-A27A-CC68B142CA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32600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829DD-6B15-4597-8F46-E8E00E32E1AF}" type="datetimeFigureOut">
              <a:rPr lang="ru-RU" smtClean="0"/>
              <a:t>28.02.2019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F3D7B-2557-4C1B-A27A-CC68B142CA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78868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836712"/>
            <a:ext cx="8928992" cy="1426170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 О Н Ц Е П Ц И Я </a:t>
            </a:r>
            <a:b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преподавания предметной области «Технология»</a:t>
            </a:r>
            <a:r>
              <a:rPr lang="ru-RU" sz="32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общеобразовательных организациях Российской Федерации, реализующих основные общеобразовательные программы 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88072" y="4437112"/>
            <a:ext cx="8532400" cy="1944216"/>
          </a:xfrm>
        </p:spPr>
        <p:txBody>
          <a:bodyPr>
            <a:noAutofit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взглядов на основные проблемы, базовые принципы, цели, задачи и направления развития предметной области «Технология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88072" y="3212976"/>
            <a:ext cx="828092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основным двигателем реализации концепции является школа</a:t>
            </a:r>
          </a:p>
        </p:txBody>
      </p:sp>
    </p:spTree>
    <p:extLst>
      <p:ext uri="{BB962C8B-B14F-4D97-AF65-F5344CB8AC3E}">
        <p14:creationId xmlns:p14="http://schemas.microsoft.com/office/powerpoint/2010/main" val="4005417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ru-RU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Начальное общее </a:t>
            </a:r>
            <a:r>
              <a:rPr lang="ru-RU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образование</a:t>
            </a:r>
            <a:endParaRPr lang="ru-RU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700808"/>
            <a:ext cx="8784976" cy="3960440"/>
          </a:xfrm>
        </p:spPr>
        <p:txBody>
          <a:bodyPr>
            <a:normAutofit/>
          </a:bodyPr>
          <a:lstStyle/>
          <a:p>
            <a:pPr lvl="0">
              <a:lnSpc>
                <a:spcPct val="115000"/>
              </a:lnSpc>
              <a:buFont typeface="Symbol"/>
              <a:buChar char=""/>
            </a:pPr>
            <a:r>
              <a:rPr lang="ru-RU" dirty="0" smtClean="0">
                <a:effectLst/>
                <a:latin typeface="Times New Roman"/>
                <a:ea typeface="Calibri"/>
                <a:cs typeface="Times New Roman"/>
              </a:rPr>
              <a:t>Привязка объектов труда к другим предметам</a:t>
            </a:r>
            <a:endParaRPr lang="ru-RU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  <a:buFont typeface="Symbol"/>
              <a:buChar char=""/>
            </a:pPr>
            <a:r>
              <a:rPr lang="ru-RU" dirty="0">
                <a:latin typeface="Times New Roman"/>
                <a:ea typeface="Calibri"/>
                <a:cs typeface="Times New Roman"/>
              </a:rPr>
              <a:t>О</a:t>
            </a:r>
            <a:r>
              <a:rPr lang="ru-RU" dirty="0" smtClean="0">
                <a:effectLst/>
                <a:latin typeface="Times New Roman"/>
                <a:ea typeface="Calibri"/>
                <a:cs typeface="Times New Roman"/>
              </a:rPr>
              <a:t>своение в рамках предметной области «Математика и информатика» основ программирования для виртуальных сред и моделей.</a:t>
            </a:r>
            <a:endParaRPr lang="ru-RU" dirty="0">
              <a:ea typeface="Calibri"/>
              <a:cs typeface="Times New Roman"/>
            </a:endParaRPr>
          </a:p>
          <a:p>
            <a:pPr marL="0" lvl="0" indent="0" fontAlgn="base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86285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ru-RU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Основное общее </a:t>
            </a:r>
            <a:r>
              <a:rPr lang="ru-RU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образование</a:t>
            </a:r>
            <a:endParaRPr lang="ru-RU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908720"/>
            <a:ext cx="9144000" cy="5616624"/>
          </a:xfrm>
        </p:spPr>
        <p:txBody>
          <a:bodyPr>
            <a:noAutofit/>
          </a:bodyPr>
          <a:lstStyle/>
          <a:p>
            <a:pPr lvl="0">
              <a:lnSpc>
                <a:spcPct val="115000"/>
              </a:lnSpc>
              <a:buFont typeface="Symbol"/>
              <a:buChar char=""/>
            </a:pPr>
            <a:r>
              <a:rPr lang="ru-RU" sz="2400" dirty="0">
                <a:latin typeface="Times New Roman"/>
                <a:ea typeface="Calibri"/>
                <a:cs typeface="Times New Roman"/>
              </a:rPr>
              <a:t>Е</a:t>
            </a:r>
            <a:r>
              <a:rPr lang="ru-RU" sz="2400" dirty="0" smtClean="0">
                <a:effectLst/>
                <a:latin typeface="Times New Roman"/>
                <a:ea typeface="Calibri"/>
                <a:cs typeface="Times New Roman"/>
              </a:rPr>
              <a:t>жегодное практическое знакомство с 3-4 видами профессиональной деятельности из разных сфер (с использованием современных технологий) и более углубленно – с одним видом деятельности через интеграцию с практиками, реализованными в движении </a:t>
            </a:r>
            <a:r>
              <a:rPr lang="ru-RU" sz="2400" dirty="0" err="1" smtClean="0">
                <a:effectLst/>
                <a:latin typeface="Times New Roman"/>
                <a:ea typeface="Calibri"/>
                <a:cs typeface="Times New Roman"/>
              </a:rPr>
              <a:t>Ворлдскиллс</a:t>
            </a:r>
            <a:endParaRPr lang="ru-RU" sz="2400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  <a:buFont typeface="Symbol"/>
              <a:buChar char=""/>
            </a:pPr>
            <a:r>
              <a:rPr lang="ru-RU" sz="2400" dirty="0">
                <a:latin typeface="Times New Roman"/>
                <a:ea typeface="Calibri"/>
                <a:cs typeface="Times New Roman"/>
              </a:rPr>
              <a:t>О</a:t>
            </a:r>
            <a:r>
              <a:rPr lang="ru-RU" sz="2400" dirty="0" smtClean="0">
                <a:effectLst/>
                <a:latin typeface="Times New Roman"/>
                <a:ea typeface="Calibri"/>
                <a:cs typeface="Times New Roman"/>
              </a:rPr>
              <a:t>перативное введение в образовательную деятельность содержания, адекватно отражающего смену жизненных реалий и формирование пространства профессиональной ориентации и самоопределения личности (к 20 технологиям перечисленным в ПООП добавляются еще три: промышленный дизайн; аддитивные технологии; технологии умного дома и интернета вещей)</a:t>
            </a:r>
            <a:endParaRPr lang="ru-RU" sz="2400" dirty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2669200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ru-RU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Среднее общее </a:t>
            </a:r>
            <a:r>
              <a:rPr lang="ru-RU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образование</a:t>
            </a:r>
            <a:endParaRPr lang="ru-RU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268760"/>
            <a:ext cx="8892480" cy="4608512"/>
          </a:xfrm>
        </p:spPr>
        <p:txBody>
          <a:bodyPr>
            <a:noAutofit/>
          </a:bodyPr>
          <a:lstStyle/>
          <a:p>
            <a:pPr lvl="0">
              <a:lnSpc>
                <a:spcPct val="115000"/>
              </a:lnSpc>
              <a:buFont typeface="Symbol"/>
              <a:buChar char=""/>
            </a:pPr>
            <a:r>
              <a:rPr lang="ru-RU" sz="2800" dirty="0">
                <a:latin typeface="Times New Roman"/>
                <a:ea typeface="Calibri"/>
                <a:cs typeface="Times New Roman"/>
              </a:rPr>
              <a:t>О</a:t>
            </a:r>
            <a:r>
              <a:rPr lang="ru-RU" sz="2800" dirty="0" smtClean="0">
                <a:effectLst/>
                <a:latin typeface="Times New Roman"/>
                <a:ea typeface="Calibri"/>
                <a:cs typeface="Times New Roman"/>
              </a:rPr>
              <a:t>бязательное освоение предметной области «Технология» на уровне среднего общего образования.</a:t>
            </a:r>
            <a:endParaRPr lang="ru-RU" sz="2800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Font typeface="Symbol"/>
              <a:buChar char=""/>
            </a:pPr>
            <a:r>
              <a:rPr lang="ru-RU" sz="2800" b="1" dirty="0">
                <a:latin typeface="Times New Roman"/>
                <a:ea typeface="Calibri"/>
                <a:cs typeface="Times New Roman"/>
              </a:rPr>
              <a:t>И</a:t>
            </a:r>
            <a:r>
              <a:rPr lang="ru-RU" sz="2800" b="1" dirty="0" smtClean="0">
                <a:effectLst/>
                <a:latin typeface="Times New Roman"/>
                <a:ea typeface="Calibri"/>
                <a:cs typeface="Times New Roman"/>
              </a:rPr>
              <a:t>зучение основ предпринимательства</a:t>
            </a:r>
            <a:r>
              <a:rPr lang="ru-RU" sz="2800" dirty="0" smtClean="0">
                <a:effectLst/>
                <a:latin typeface="Times New Roman"/>
                <a:ea typeface="Calibri"/>
                <a:cs typeface="Times New Roman"/>
              </a:rPr>
              <a:t>, в том числе с использованием инфраструктуры организаций среднего профессионального образования и высшего образования.</a:t>
            </a:r>
            <a:endParaRPr lang="ru-RU" sz="2800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  <a:buFont typeface="Symbol"/>
              <a:buChar char=""/>
            </a:pPr>
            <a:r>
              <a:rPr lang="ru-RU" sz="2800" dirty="0">
                <a:latin typeface="Times New Roman"/>
                <a:ea typeface="Calibri"/>
                <a:cs typeface="Times New Roman"/>
              </a:rPr>
              <a:t>Н</a:t>
            </a:r>
            <a:r>
              <a:rPr lang="ru-RU" sz="2800" dirty="0" smtClean="0">
                <a:effectLst/>
                <a:latin typeface="Times New Roman"/>
                <a:ea typeface="Calibri"/>
                <a:cs typeface="Times New Roman"/>
              </a:rPr>
              <a:t>еобходимо введение государственной итоговой аттестации по выбору обучающихся по учебному предмету «Технология»,</a:t>
            </a:r>
            <a:endParaRPr lang="ru-RU" sz="2800" dirty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031282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" y="980728"/>
            <a:ext cx="5471529" cy="33736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60" y="2204864"/>
            <a:ext cx="4816468" cy="34875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686124" y="332654"/>
            <a:ext cx="21602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dl.kipk.ru</a:t>
            </a:r>
            <a:endParaRPr lang="ru-RU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6084168" y="6010036"/>
            <a:ext cx="19442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t.kipk.ru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732800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-19784"/>
            <a:ext cx="8229600" cy="1143000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положения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908720"/>
            <a:ext cx="8856984" cy="5949280"/>
          </a:xfrm>
        </p:spPr>
        <p:txBody>
          <a:bodyPr>
            <a:normAutofit fontScale="70000" lnSpcReduction="20000"/>
          </a:bodyPr>
          <a:lstStyle/>
          <a:p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реализации указанных в Стратегии научно-технологического развития Российской Федерации приоритетов, необходимы 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определенные модели мышления и поведения личности,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которые,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как показывает опыт многих стран, 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формируются в школьном возрасте.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Технологическое образование является необходимым компонентом общего образования, предоставляя обучающимся 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возможность применять на практике знания основ наук, осваивать общие принципы и конкретные навыки преобразующей деятельности человека, различные формы информационной и материальной культуры, а также создания новых продуктов и услуг. </a:t>
            </a:r>
          </a:p>
          <a:p>
            <a:r>
              <a:rPr lang="ru-RU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Технологическое образование обеспечивает решение ключевых задач воспитания.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073711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Что и на каком уровне изучаем?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600200"/>
            <a:ext cx="8784976" cy="4853136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Изучение разнообразных технологий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 том числе: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материальных, информационных, коммуникационных, когнитивных и социальных.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рамках освоения предметной области «Технология» происходит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приобретение базовых навыков работы с современным технологичным оборудованием, освоение современных технологий, знакомство с миром профессий, самоопределение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ориентация обучающихся на деятельность в различных социальных сферах,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обеспечивается преемственность перехода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обучающихся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общего образования к среднему профессиональному, высшему образованию и трудовой деятельности. 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071194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ru-RU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Цели и задачи </a:t>
            </a:r>
            <a:r>
              <a:rPr lang="ru-RU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Концепции</a:t>
            </a:r>
            <a:endParaRPr lang="ru-RU" sz="3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525963"/>
          </a:xfrm>
        </p:spPr>
        <p:txBody>
          <a:bodyPr/>
          <a:lstStyle/>
          <a:p>
            <a:pPr marL="0" indent="0">
              <a:buNone/>
            </a:pP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Целью Концепции является создание условий для формирования </a:t>
            </a:r>
            <a:r>
              <a:rPr lang="ru-RU" sz="3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технологической грамотности 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компетенций обучающихся, необходимых для перехода к новым приоритетам научно-технологического развития Российской Федерации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351719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504056"/>
          </a:xfrm>
        </p:spPr>
        <p:txBody>
          <a:bodyPr>
            <a:noAutofit/>
          </a:bodyPr>
          <a:lstStyle/>
          <a:p>
            <a:r>
              <a:rPr lang="ru-RU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Цели и задачи Концепции</a:t>
            </a:r>
            <a:endParaRPr lang="ru-RU" sz="3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895008"/>
            <a:ext cx="8568952" cy="5976664"/>
          </a:xfrm>
        </p:spPr>
        <p:txBody>
          <a:bodyPr>
            <a:noAutofit/>
          </a:bodyPr>
          <a:lstStyle/>
          <a:p>
            <a:pPr lvl="0" fontAlgn="base"/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системы преемственного технологического образования на всех уровнях общего образования</a:t>
            </a:r>
            <a:r>
              <a:rPr 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fontAlgn="base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изменение статуса предметной области «Технология» в соответствии с ее ключевой ролью в обеспечении связи фундаментального знания с преобразующей деятельностью человека и взаимодействия между содержанием общего образования и окружающим миром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61063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712968" cy="778098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Приоритетные результаты </a:t>
            </a:r>
            <a:r>
              <a:rPr lang="ru-RU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освоения предметной области «Технология»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196752"/>
            <a:ext cx="8928992" cy="5184576"/>
          </a:xfrm>
        </p:spPr>
        <p:txBody>
          <a:bodyPr>
            <a:noAutofit/>
          </a:bodyPr>
          <a:lstStyle/>
          <a:p>
            <a:pPr lvl="0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базовые навыки применения основных видов ручного инструмента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как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ресурса для решения технологических задач,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том числе – в быту;</a:t>
            </a: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умение использовать технологии программирования, обработки и анализа больших массивов данных и машинного обучения.</a:t>
            </a:r>
          </a:p>
          <a:p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8454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84976" cy="1066130"/>
          </a:xfrm>
        </p:spPr>
        <p:txBody>
          <a:bodyPr>
            <a:noAutofit/>
          </a:bodyPr>
          <a:lstStyle/>
          <a:p>
            <a:r>
              <a:rPr lang="ru-RU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Содержание предметной области «Технология»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700808"/>
            <a:ext cx="8856984" cy="442535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осваивается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через:</a:t>
            </a:r>
          </a:p>
          <a:p>
            <a:pPr marL="0" indent="0">
              <a:buNone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учебный предмет «Технология», </a:t>
            </a:r>
          </a:p>
          <a:p>
            <a:pPr marL="0" indent="0">
              <a:buNone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учебный предмет «Информатика и ИКТ», </a:t>
            </a:r>
          </a:p>
          <a:p>
            <a:pPr marL="0" indent="0">
              <a:buNone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другие учебные предметы,</a:t>
            </a:r>
          </a:p>
          <a:p>
            <a:pPr marL="0" indent="0">
              <a:buNone/>
            </a:pP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общественно-полезный труд и творческую деятельность в пространстве образовательной организации и вне его, </a:t>
            </a:r>
          </a:p>
          <a:p>
            <a:pPr marL="0" indent="0">
              <a:buNone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внеурочную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внешкольную деятельность, </a:t>
            </a:r>
          </a:p>
          <a:p>
            <a:pPr marL="0" indent="0">
              <a:buNone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дополнительное образование.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271957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784976" cy="792088"/>
          </a:xfrm>
        </p:spPr>
        <p:txBody>
          <a:bodyPr>
            <a:normAutofit fontScale="90000"/>
          </a:bodyPr>
          <a:lstStyle/>
          <a:p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Условия </a:t>
            </a: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эффективной реализации основных задач предметной области «Технология»</a:t>
            </a:r>
            <a:endParaRPr lang="ru-RU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052736"/>
            <a:ext cx="9036496" cy="5544616"/>
          </a:xfrm>
        </p:spPr>
        <p:txBody>
          <a:bodyPr>
            <a:normAutofit lnSpcReduction="10000"/>
          </a:bodyPr>
          <a:lstStyle/>
          <a:p>
            <a:pPr lvl="0" fontAlgn="base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адаптировать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ФГОС общего образования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примерные основные общеобразовательные программы, к новым целям и задачам предметной области «Технология», предусматривая вариативность ее освоения;</a:t>
            </a:r>
          </a:p>
          <a:p>
            <a:pPr fontAlgn="base"/>
            <a:r>
              <a:rPr lang="ru-RU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использовать </a:t>
            </a:r>
            <a:r>
              <a:rPr lang="ru-RU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ресурсы организаций дополнительного </a:t>
            </a:r>
            <a:r>
              <a:rPr lang="ru-RU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(детские технопарки, «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Кванториумы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ЦМИТы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Фаблабы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специализированные центры компетенций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(включая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Ворлдскиллс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); … </a:t>
            </a:r>
          </a:p>
          <a:p>
            <a:pPr fontAlgn="base"/>
            <a:r>
              <a:rPr lang="ru-RU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использовать </a:t>
            </a:r>
            <a:r>
              <a:rPr lang="ru-RU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социальные и профессиональные личностно-значимые и общественно-значимые практики,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обеспечивающие получение начальных профессиональных навыков с учетом потребности экономики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региона (в ЦМИТ,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центрах компетенций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Ворлдскиллс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детско-взрослых производствах,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школьной ИКТ-инфраструктуре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школьных компаниях,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том числе – входящих в движение «Достижения молодых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»);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248114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57165" y="188640"/>
            <a:ext cx="722133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/>
              <a:t>Федеральный проект «Современная школа»</a:t>
            </a:r>
            <a:endParaRPr lang="ru-RU" sz="28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07504" y="1052736"/>
            <a:ext cx="805686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/>
              <a:t>Обеспечено в 2024 году изучение предметной области "технология" на базе организаций, имеющих </a:t>
            </a:r>
            <a:r>
              <a:rPr lang="ru-RU" sz="2400" dirty="0" err="1" smtClean="0"/>
              <a:t>высокооснащенные</a:t>
            </a:r>
            <a:r>
              <a:rPr lang="ru-RU" sz="2400" dirty="0" smtClean="0"/>
              <a:t> </a:t>
            </a:r>
            <a:r>
              <a:rPr lang="ru-RU" sz="2400" dirty="0" err="1" smtClean="0"/>
              <a:t>ученико</a:t>
            </a:r>
            <a:r>
              <a:rPr lang="ru-RU" sz="2400" dirty="0" smtClean="0"/>
              <a:t>-места, в том числе в детских технопарках "</a:t>
            </a:r>
            <a:r>
              <a:rPr lang="ru-RU" sz="2400" dirty="0" err="1" smtClean="0"/>
              <a:t>Кванториум</a:t>
            </a:r>
            <a:r>
              <a:rPr lang="ru-RU" sz="2400" dirty="0" smtClean="0"/>
              <a:t>", каждого муниципального образования субъекта РФ, начиная с 2019 года</a:t>
            </a:r>
            <a:endParaRPr lang="ru-RU" sz="24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971600" y="3477491"/>
            <a:ext cx="8056868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/>
              <a:t>Реализована в 2021 году в 100 % муниципальных образований субъекта РФ система повышения квалификации для учителей предметной области "технология" на базе детских технопарков "</a:t>
            </a:r>
            <a:r>
              <a:rPr lang="ru-RU" sz="2400" dirty="0" err="1" smtClean="0"/>
              <a:t>Кванториум</a:t>
            </a:r>
            <a:r>
              <a:rPr lang="ru-RU" sz="2400" dirty="0" smtClean="0"/>
              <a:t>", организаций, осуществляющих образовательную деятельность по образовательным программам среднего профессионального и высшего образования, предприятий реального сектора экономики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411352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226</TotalTime>
  <Words>717</Words>
  <Application>Microsoft Office PowerPoint</Application>
  <PresentationFormat>Экран (4:3)</PresentationFormat>
  <Paragraphs>47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 К О Н Ц Е П Ц И Я  преподавания предметной области «Технология» в общеобразовательных организациях Российской Федерации, реализующих основные общеобразовательные программы    </vt:lpstr>
      <vt:lpstr>Основные положения</vt:lpstr>
      <vt:lpstr>Что и на каком уровне изучаем?</vt:lpstr>
      <vt:lpstr>Цели и задачи Концепции</vt:lpstr>
      <vt:lpstr>Цели и задачи Концепции</vt:lpstr>
      <vt:lpstr>Приоритетные результаты освоения предметной области «Технология» </vt:lpstr>
      <vt:lpstr>Содержание предметной области «Технология»</vt:lpstr>
      <vt:lpstr>Условия эффективной реализации основных задач предметной области «Технология»</vt:lpstr>
      <vt:lpstr>Презентация PowerPoint</vt:lpstr>
      <vt:lpstr>Начальное общее образование</vt:lpstr>
      <vt:lpstr>Основное общее образование</vt:lpstr>
      <vt:lpstr>Среднее общее образование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 О Н Ц Е П Ц И Я  преподавания предметной области «Технология» в общеобразовательных организациях Российской Федерации, реализующих основные общеобразовательные программы</dc:title>
  <dc:creator>Логинов Иван Александрович</dc:creator>
  <cp:lastModifiedBy>Оксана</cp:lastModifiedBy>
  <cp:revision>12</cp:revision>
  <dcterms:created xsi:type="dcterms:W3CDTF">2019-02-14T03:42:18Z</dcterms:created>
  <dcterms:modified xsi:type="dcterms:W3CDTF">2019-02-28T08:57:09Z</dcterms:modified>
</cp:coreProperties>
</file>