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4F548-ABA4-48FA-8E45-908978E378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E79D4C6-F2C1-474B-ABA8-0109ACBDF7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DF3CEC-6807-4D29-AEE8-C08B26373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8CE29-64DC-49DA-87B2-48CF0F13943D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C6F451-79EF-4DF2-A259-1ABE7D6FD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C2C6F4-F040-476F-9AA6-B03E22FFB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9226-C782-452A-8643-F9D7914A8E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98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A15522-ABB5-4918-BDA1-EFE11490F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364E693-D87B-46C2-BFD8-0C470BD3F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B8FB8F-3B10-4A50-B2CB-84E771E71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8CE29-64DC-49DA-87B2-48CF0F13943D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E1CEF3-F361-4F68-8FFD-42DF65F7B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ABC7FA-94AE-47BF-BBCF-1F96839A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9226-C782-452A-8643-F9D7914A8E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05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B504A59-5CC0-4FAE-983F-330132CC6D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AE2D107-EFFA-42B0-B856-FA8E8305A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E2D4B0-3C4E-439E-9FCD-28D77961E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8CE29-64DC-49DA-87B2-48CF0F13943D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08430B-F730-458A-AF53-91C1503DB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0FD540-53AB-4E74-8F22-7EFA4F56C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9226-C782-452A-8643-F9D7914A8E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907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129BEC-B637-40D8-A974-52A4FF628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5DBED6-BFC4-4F64-B4B5-BFC842782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01728E-19C7-4CDF-A2E9-A9CB313ED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8CE29-64DC-49DA-87B2-48CF0F13943D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166C2C-3D75-44C0-A706-2AC8CA7EE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9DC44B-4071-4C56-844A-5AB70C11E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9226-C782-452A-8643-F9D7914A8E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949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0FB610-8935-4A1F-8070-39CD1149A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A32DE51-0DBE-4315-8FEA-5BD62DE28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B23E1A-9D9F-4C46-A1A8-EE4A5EDD3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8CE29-64DC-49DA-87B2-48CF0F13943D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5859DC-40B0-45DB-A56F-A0557187F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3EBAE6-DA27-41C9-B1B4-CE9DCF1A9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9226-C782-452A-8643-F9D7914A8E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52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90A34E-395D-4A96-84C4-8545B4B62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E9802D-9FD3-4906-885F-971A554C62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CD83BB-3787-493F-9272-367749166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21A87CB-9E6B-49A6-B4D1-02787EAA3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8CE29-64DC-49DA-87B2-48CF0F13943D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95EB27-E307-4204-B3CD-089C2ED50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6095F67-096A-4073-920A-C016B45AF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9226-C782-452A-8643-F9D7914A8E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769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FE303E-6DE8-4FCB-83A4-D19B31828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17CE14-48EF-474F-AC76-C2272E57C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BF047FE-8B74-413A-A7EF-DB07B9AB1F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647EACB-8B6C-4348-A34C-5D96E73B47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AE9EF92-74C9-479E-86CB-57A4D5C358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AF900D2-3BB5-490B-A1CB-6B2249DAA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8CE29-64DC-49DA-87B2-48CF0F13943D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A0262F2-4466-42C8-858A-DEACA0883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7962DA5-C921-4468-ACC2-E2AAFBCC0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9226-C782-452A-8643-F9D7914A8E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740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7E68B3-EE48-4683-9A74-0E28887BC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8251DBA-5950-4155-96D3-9A5630C3B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8CE29-64DC-49DA-87B2-48CF0F13943D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A52AFD7-7731-409D-9FF0-00AA63900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B5B57E7-8233-443D-8484-ECA447B45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9226-C782-452A-8643-F9D7914A8E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265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F2BD1A6-4849-4637-9982-EDE21B19B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8CE29-64DC-49DA-87B2-48CF0F13943D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E0D2412-2D08-4A58-8B94-969394946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AEE41DE-977D-4133-A293-77E3708C6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9226-C782-452A-8643-F9D7914A8E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452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588052-AFBF-433A-A2A6-8AAEF4734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FEA5D6-C838-45CC-A888-83E2A6596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183865F-D907-45B7-AE71-6FCAA5570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1A23BB-1573-4759-AE27-24B7A598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8CE29-64DC-49DA-87B2-48CF0F13943D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B2A816A-B4D4-45BB-B000-7D8858368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14E7428-93B3-4234-B12A-6B8F0F3E0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9226-C782-452A-8643-F9D7914A8E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713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05B57F-1053-4637-9C88-ACA62138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111EBF1-9948-4648-98DB-94754E05EA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EC98FF-FA85-4F0A-BA0E-879C6B83BA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B66096-12DD-4079-99DD-5A7C250B1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8CE29-64DC-49DA-87B2-48CF0F13943D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6E9149-41C5-488F-9455-9D20B8D0A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85790A9-1AAF-450D-A252-43671592E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9226-C782-452A-8643-F9D7914A8E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60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EA67B1-F40A-4544-B3BC-402BBBE23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4AFCCD-6688-4553-997A-86F54159E7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02A3B1-CE97-4E46-91FC-23EBDA13A6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8CE29-64DC-49DA-87B2-48CF0F13943D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29B2FA-DBEB-4386-98FA-5989DD4F48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F1A2E8-C4F7-4B77-8750-E0DA208933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C9226-C782-452A-8643-F9D7914A8E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89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612E65-0C14-43FF-B5CD-55C5BFE982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544" y="1122362"/>
            <a:ext cx="9744456" cy="3047301"/>
          </a:xfrm>
        </p:spPr>
        <p:txBody>
          <a:bodyPr/>
          <a:lstStyle/>
          <a:p>
            <a:r>
              <a:rPr lang="ru-RU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РМО учителей информатики Новоселовского района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B6631DA-66A4-4AF3-B6B1-FA9012063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15854"/>
            <a:ext cx="9144000" cy="1655762"/>
          </a:xfrm>
        </p:spPr>
        <p:txBody>
          <a:bodyPr/>
          <a:lstStyle/>
          <a:p>
            <a:pPr algn="r"/>
            <a:r>
              <a:rPr lang="ru-RU" b="1" dirty="0"/>
              <a:t>08.12.2021</a:t>
            </a:r>
          </a:p>
        </p:txBody>
      </p:sp>
    </p:spTree>
    <p:extLst>
      <p:ext uri="{BB962C8B-B14F-4D97-AF65-F5344CB8AC3E}">
        <p14:creationId xmlns:p14="http://schemas.microsoft.com/office/powerpoint/2010/main" val="609617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41F01A-4E41-4F58-B372-EAF35A8D1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787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9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Организационные моменты</a:t>
            </a:r>
          </a:p>
        </p:txBody>
      </p:sp>
    </p:spTree>
    <p:extLst>
      <p:ext uri="{BB962C8B-B14F-4D97-AF65-F5344CB8AC3E}">
        <p14:creationId xmlns:p14="http://schemas.microsoft.com/office/powerpoint/2010/main" val="892195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17E4D76-31FC-4237-AC41-8B7C5E7A3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787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9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671645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9D89D9-3F0C-46AC-8B6F-8988C9198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57"/>
            <a:ext cx="10515600" cy="1325563"/>
          </a:xfrm>
        </p:spPr>
        <p:txBody>
          <a:bodyPr/>
          <a:lstStyle/>
          <a:p>
            <a:r>
              <a:rPr lang="ru-RU" dirty="0"/>
              <a:t>Повестка заседания: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A161CD3-914C-4F46-822F-A42F1B4D8B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9050191"/>
              </p:ext>
            </p:extLst>
          </p:nvPr>
        </p:nvGraphicFramePr>
        <p:xfrm>
          <a:off x="494949" y="1226384"/>
          <a:ext cx="10964412" cy="52718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0587">
                  <a:extLst>
                    <a:ext uri="{9D8B030D-6E8A-4147-A177-3AD203B41FA5}">
                      <a16:colId xmlns:a16="http://schemas.microsoft.com/office/drawing/2014/main" val="1680348331"/>
                    </a:ext>
                  </a:extLst>
                </a:gridCol>
                <a:gridCol w="3699745">
                  <a:extLst>
                    <a:ext uri="{9D8B030D-6E8A-4147-A177-3AD203B41FA5}">
                      <a16:colId xmlns:a16="http://schemas.microsoft.com/office/drawing/2014/main" val="646612302"/>
                    </a:ext>
                  </a:extLst>
                </a:gridCol>
                <a:gridCol w="1090569">
                  <a:extLst>
                    <a:ext uri="{9D8B030D-6E8A-4147-A177-3AD203B41FA5}">
                      <a16:colId xmlns:a16="http://schemas.microsoft.com/office/drawing/2014/main" val="2074842915"/>
                    </a:ext>
                  </a:extLst>
                </a:gridCol>
                <a:gridCol w="4085438">
                  <a:extLst>
                    <a:ext uri="{9D8B030D-6E8A-4147-A177-3AD203B41FA5}">
                      <a16:colId xmlns:a16="http://schemas.microsoft.com/office/drawing/2014/main" val="2261713451"/>
                    </a:ext>
                  </a:extLst>
                </a:gridCol>
                <a:gridCol w="1468073">
                  <a:extLst>
                    <a:ext uri="{9D8B030D-6E8A-4147-A177-3AD203B41FA5}">
                      <a16:colId xmlns:a16="http://schemas.microsoft.com/office/drawing/2014/main" val="413321468"/>
                    </a:ext>
                  </a:extLst>
                </a:gridCol>
              </a:tblGrid>
              <a:tr h="1160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№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Содержательный блок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Время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Планируемый результат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Ответственный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extLst>
                  <a:ext uri="{0D108BD9-81ED-4DB2-BD59-A6C34878D82A}">
                    <a16:rowId xmlns:a16="http://schemas.microsoft.com/office/drawing/2014/main" val="3091132012"/>
                  </a:ext>
                </a:extLst>
              </a:tr>
              <a:tr h="43866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Установка на работу.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17.30-17.35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Позитивный настрой.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Ознакомлены с проектом плана работы РМО на 2021-2022.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А. И. Ярлыков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extLst>
                  <a:ext uri="{0D108BD9-81ED-4DB2-BD59-A6C34878D82A}">
                    <a16:rowId xmlns:a16="http://schemas.microsoft.com/office/drawing/2014/main" val="3911155"/>
                  </a:ext>
                </a:extLst>
              </a:tr>
              <a:tr h="68643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2.</a:t>
                      </a: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Обозначение приоритетных направлений работы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(Повышение качества образования по информатике, ИОМ учителя, функциональная грамотность, ЦОР).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17.35-17.45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Определены дефициты.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Утвержден или скорректирован  план работы.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 учителя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extLst>
                  <a:ext uri="{0D108BD9-81ED-4DB2-BD59-A6C34878D82A}">
                    <a16:rowId xmlns:a16="http://schemas.microsoft.com/office/drawing/2014/main" val="442756130"/>
                  </a:ext>
                </a:extLst>
              </a:tr>
              <a:tr h="81096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3. 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Знакомство с платформой </a:t>
                      </a:r>
                      <a:r>
                        <a:rPr lang="en-US" sz="1400">
                          <a:effectLst/>
                        </a:rPr>
                        <a:t>Discord</a:t>
                      </a:r>
                      <a:r>
                        <a:rPr lang="ru-RU" sz="1400">
                          <a:effectLst/>
                        </a:rPr>
                        <a:t>. Возможности платформы. Тренинг на умение задавать вопросы.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17.45-18.00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Ознакомлены с платформой и основными возможностями. Начат разговор о функциональной грамотности.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А. И. Ярыков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extLst>
                  <a:ext uri="{0D108BD9-81ED-4DB2-BD59-A6C34878D82A}">
                    <a16:rowId xmlns:a16="http://schemas.microsoft.com/office/drawing/2014/main" val="444417638"/>
                  </a:ext>
                </a:extLst>
              </a:tr>
              <a:tr h="59363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4. 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Изменения в ОГЭ, ЕГЭ - 2022.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18.00-18.10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Ознакомлены с изменениями в ОГЭ, ЕГЭ в 2022 году, с методическими  рекомендациями.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А.И. Ярлыков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extLst>
                  <a:ext uri="{0D108BD9-81ED-4DB2-BD59-A6C34878D82A}">
                    <a16:rowId xmlns:a16="http://schemas.microsoft.com/office/drawing/2014/main" val="780825012"/>
                  </a:ext>
                </a:extLst>
              </a:tr>
              <a:tr h="314772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5. 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Знакомство с сетевым сообществом учителей информатики на платформе </a:t>
                      </a:r>
                      <a:r>
                        <a:rPr lang="en-US" sz="1400">
                          <a:effectLst/>
                        </a:rPr>
                        <a:t>moodle</a:t>
                      </a:r>
                      <a:r>
                        <a:rPr lang="ru-RU" sz="1400">
                          <a:effectLst/>
                        </a:rPr>
                        <a:t>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18.10-18.25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Рассмотрены структура и содержательные блоки  сообщества учителей информатики.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А.И. Ярлыков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А. Н. Павлов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extLst>
                  <a:ext uri="{0D108BD9-81ED-4DB2-BD59-A6C34878D82A}">
                    <a16:rowId xmlns:a16="http://schemas.microsoft.com/office/drawing/2014/main" val="2809263726"/>
                  </a:ext>
                </a:extLst>
              </a:tr>
              <a:tr h="56255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6. 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Электронная доска </a:t>
                      </a:r>
                      <a:r>
                        <a:rPr lang="en-US" sz="1400">
                          <a:effectLst/>
                        </a:rPr>
                        <a:t>Google Jamboard</a:t>
                      </a:r>
                      <a:r>
                        <a:rPr lang="ru-RU" sz="1400">
                          <a:effectLst/>
                        </a:rPr>
                        <a:t>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18.25-18.40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Ознакомлены с платформой и основными возможностями.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А.И. Ярлыков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А. Н. Павлов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extLst>
                  <a:ext uri="{0D108BD9-81ED-4DB2-BD59-A6C34878D82A}">
                    <a16:rowId xmlns:a16="http://schemas.microsoft.com/office/drawing/2014/main" val="1724696176"/>
                  </a:ext>
                </a:extLst>
              </a:tr>
              <a:tr h="51347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7. 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Использование  оборудования Точки роста.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18.40-18.50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Выявлены проблемы.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Д.В. Нечаев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А.И. Ярлыков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extLst>
                  <a:ext uri="{0D108BD9-81ED-4DB2-BD59-A6C34878D82A}">
                    <a16:rowId xmlns:a16="http://schemas.microsoft.com/office/drawing/2014/main" val="4076482320"/>
                  </a:ext>
                </a:extLst>
              </a:tr>
              <a:tr h="314772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8. 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Организационные вопросы.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18.50-19.00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Заполнена  база  данных педагогов. Заполнена анкета.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Все учителя.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99" marR="40399" marT="0" marB="0"/>
                </a:tc>
                <a:extLst>
                  <a:ext uri="{0D108BD9-81ED-4DB2-BD59-A6C34878D82A}">
                    <a16:rowId xmlns:a16="http://schemas.microsoft.com/office/drawing/2014/main" val="1698538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242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1F8155-A27C-4BCE-AD59-ABEFC0129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Проблемы</a:t>
            </a:r>
            <a:r>
              <a:rPr lang="ru-RU" dirty="0"/>
              <a:t> и </a:t>
            </a:r>
            <a:r>
              <a:rPr lang="ru-RU" dirty="0">
                <a:solidFill>
                  <a:srgbClr val="00B050"/>
                </a:solidFill>
              </a:rPr>
              <a:t>направления деятельности</a:t>
            </a:r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7EDEB4-E5FE-406F-A9E0-30ABBC52B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Дистанционные формы на уроке информатики</a:t>
            </a:r>
          </a:p>
          <a:p>
            <a:r>
              <a:rPr lang="ru-RU" dirty="0"/>
              <a:t>Функциональная грамотность</a:t>
            </a:r>
          </a:p>
          <a:p>
            <a:r>
              <a:rPr lang="ru-RU" dirty="0"/>
              <a:t>ИОМ учителя</a:t>
            </a:r>
          </a:p>
          <a:p>
            <a:r>
              <a:rPr lang="ru-RU" dirty="0"/>
              <a:t>предметные олимпиады, конкурсы, научно-исследовательская и проектная деятельность</a:t>
            </a:r>
          </a:p>
          <a:p>
            <a:r>
              <a:rPr lang="ru-RU" dirty="0"/>
              <a:t>ЕГЭ и ОГЭ 2022</a:t>
            </a:r>
          </a:p>
        </p:txBody>
      </p:sp>
    </p:spTree>
    <p:extLst>
      <p:ext uri="{BB962C8B-B14F-4D97-AF65-F5344CB8AC3E}">
        <p14:creationId xmlns:p14="http://schemas.microsoft.com/office/powerpoint/2010/main" val="2439683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40DA45-DC9F-4A7B-9785-EF990B152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C36E9C-1482-4555-A8F3-5E6A78E4B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8CC8A0D-AAB1-4209-A1BF-9A8085CD7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384" y="365125"/>
            <a:ext cx="9005232" cy="6003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435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EA3BEF-89C0-441A-91F4-F88A87DD8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ЕГЭ 2022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AF15CB-1CC8-499B-8F50-74958EF43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0" i="0" dirty="0">
                <a:solidFill>
                  <a:srgbClr val="182138"/>
                </a:solidFill>
                <a:effectLst/>
                <a:latin typeface="Open Sans" panose="020B0606030504020204" pitchFamily="34" charset="0"/>
              </a:rPr>
              <a:t>Составители продолжают делать акцент на использовании инструментов компьютера при решении заданий экзамена</a:t>
            </a:r>
          </a:p>
          <a:p>
            <a:r>
              <a:rPr lang="ru-RU" b="0" i="0" dirty="0">
                <a:solidFill>
                  <a:srgbClr val="182138"/>
                </a:solidFill>
                <a:effectLst/>
                <a:latin typeface="Open Sans" panose="020B0606030504020204" pitchFamily="34" charset="0"/>
              </a:rPr>
              <a:t>Увеличилось количество заданий, для решения которых нужно использовать дополнительные файлы</a:t>
            </a:r>
          </a:p>
          <a:p>
            <a:endParaRPr lang="ru-RU" dirty="0">
              <a:solidFill>
                <a:srgbClr val="182138"/>
              </a:solidFill>
              <a:latin typeface="Open Sans" panose="020B0606030504020204" pitchFamily="34" charset="0"/>
            </a:endParaRPr>
          </a:p>
          <a:p>
            <a:r>
              <a:rPr lang="ru-RU" b="0" i="0" dirty="0">
                <a:solidFill>
                  <a:srgbClr val="182138"/>
                </a:solidFill>
                <a:effectLst/>
                <a:latin typeface="Open Sans" panose="020B0606030504020204" pitchFamily="34" charset="0"/>
              </a:rPr>
              <a:t>В 3 заданий составители предлагают работать с реляционной базой данных, хранящейся на компьютере, а не представленной в виде фрагмента таблицы в </a:t>
            </a:r>
            <a:r>
              <a:rPr lang="ru-RU" b="0" i="0" dirty="0" err="1">
                <a:solidFill>
                  <a:srgbClr val="182138"/>
                </a:solidFill>
                <a:effectLst/>
                <a:latin typeface="Open Sans" panose="020B0606030504020204" pitchFamily="34" charset="0"/>
              </a:rPr>
              <a:t>КИМе</a:t>
            </a:r>
            <a:endParaRPr lang="ru-RU" b="0" i="0" dirty="0">
              <a:solidFill>
                <a:srgbClr val="182138"/>
              </a:solidFill>
              <a:effectLst/>
              <a:latin typeface="Open Sans" panose="020B0606030504020204" pitchFamily="34" charset="0"/>
            </a:endParaRPr>
          </a:p>
          <a:p>
            <a:r>
              <a:rPr lang="ru-RU" b="0" i="0" dirty="0">
                <a:solidFill>
                  <a:srgbClr val="182138"/>
                </a:solidFill>
                <a:effectLst/>
                <a:latin typeface="Open Sans" panose="020B0606030504020204" pitchFamily="34" charset="0"/>
              </a:rPr>
              <a:t>В 17 задании также необходимо написать программу, но уже с использованием текстового файла, в котором хранятся массивы данных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8966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FA8471-F8AE-451E-BC55-D35773F82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ОГЭ 2022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D1CFD8-D147-405B-9832-EED4D9681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4131"/>
            <a:ext cx="10515600" cy="3635608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2600" dirty="0">
                <a:solidFill>
                  <a:srgbClr val="182138"/>
                </a:solidFill>
                <a:latin typeface="Open Sans" panose="020B0606030504020204" pitchFamily="34" charset="0"/>
              </a:rPr>
              <a:t>ОГЭ по информатике в 2022 году не будут модернизировать. </a:t>
            </a:r>
            <a:r>
              <a:rPr lang="ru-RU" sz="2600" dirty="0" err="1">
                <a:solidFill>
                  <a:srgbClr val="182138"/>
                </a:solidFill>
                <a:latin typeface="Open Sans" panose="020B0606030504020204" pitchFamily="34" charset="0"/>
              </a:rPr>
              <a:t>КИМы</a:t>
            </a:r>
            <a:r>
              <a:rPr lang="ru-RU" sz="2600" dirty="0">
                <a:solidFill>
                  <a:srgbClr val="182138"/>
                </a:solidFill>
                <a:latin typeface="Open Sans" panose="020B0606030504020204" pitchFamily="34" charset="0"/>
              </a:rPr>
              <a:t> будут максимально приближены к вариантам 2021 года, так как в прошлом сезоне экзамен был отменен и возможности протестировать новые реформированные задания не получилось... </a:t>
            </a:r>
          </a:p>
        </p:txBody>
      </p:sp>
    </p:spTree>
    <p:extLst>
      <p:ext uri="{BB962C8B-B14F-4D97-AF65-F5344CB8AC3E}">
        <p14:creationId xmlns:p14="http://schemas.microsoft.com/office/powerpoint/2010/main" val="1325490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6CEAB74-72FA-4BB5-9821-D5D99E9F9D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060" t="16367" r="19221" b="32947"/>
          <a:stretch/>
        </p:blipFill>
        <p:spPr>
          <a:xfrm>
            <a:off x="277855" y="780176"/>
            <a:ext cx="11636290" cy="517600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CE140E-13EA-49C4-AB74-6B3944924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532" y="2675731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Педагогическое сообщество учителей информатики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25F42F-7C07-4B02-B862-7C634C399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456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2DFE61-895E-47A8-9D35-DAE922E15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E25C2F-6232-43B1-AB7B-E2D122109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C5D7B85A-FB62-433C-B74B-2E872D487C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97" y="40460"/>
            <a:ext cx="12045003" cy="677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88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54795C-2CF0-4B18-B091-BF90863BB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C1AF62-6491-452B-9F0D-C1321622A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545BAEDD-4FD4-4C39-9B57-7293A88C7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27275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380</Words>
  <Application>Microsoft Office PowerPoint</Application>
  <PresentationFormat>Широкоэкранный</PresentationFormat>
  <Paragraphs>74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Open Sans</vt:lpstr>
      <vt:lpstr>Тема Office</vt:lpstr>
      <vt:lpstr>РМО учителей информатики Новоселовского района</vt:lpstr>
      <vt:lpstr>Повестка заседания:</vt:lpstr>
      <vt:lpstr>Проблемы и направления деятельности:</vt:lpstr>
      <vt:lpstr>Презентация PowerPoint</vt:lpstr>
      <vt:lpstr>ЕГЭ 2022</vt:lpstr>
      <vt:lpstr>ОГЭ 2022</vt:lpstr>
      <vt:lpstr>Педагогическое сообщество учителей информатики</vt:lpstr>
      <vt:lpstr>Презентация PowerPoint</vt:lpstr>
      <vt:lpstr>Презентация PowerPoint</vt:lpstr>
      <vt:lpstr>Организационные моменты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РМО учителей информатики Новоселовского района</dc:title>
  <dc:creator>Александр Ярлыков</dc:creator>
  <cp:lastModifiedBy>Александр Ярлыков</cp:lastModifiedBy>
  <cp:revision>4</cp:revision>
  <dcterms:created xsi:type="dcterms:W3CDTF">2021-12-08T09:13:08Z</dcterms:created>
  <dcterms:modified xsi:type="dcterms:W3CDTF">2021-12-08T09:39:04Z</dcterms:modified>
</cp:coreProperties>
</file>