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92" r:id="rId4"/>
    <p:sldId id="257" r:id="rId5"/>
    <p:sldId id="259" r:id="rId6"/>
    <p:sldId id="260" r:id="rId7"/>
    <p:sldId id="263" r:id="rId8"/>
    <p:sldId id="264" r:id="rId9"/>
    <p:sldId id="267" r:id="rId10"/>
    <p:sldId id="265" r:id="rId11"/>
    <p:sldId id="266" r:id="rId12"/>
    <p:sldId id="262" r:id="rId13"/>
    <p:sldId id="268" r:id="rId14"/>
    <p:sldId id="286" r:id="rId15"/>
    <p:sldId id="287" r:id="rId16"/>
    <p:sldId id="288" r:id="rId17"/>
    <p:sldId id="28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06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87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4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16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2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04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06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817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69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16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F27EC-1463-4B39-A5F8-8D6070C9864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A973C-2032-44C9-AB25-473BB43A7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49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результатов проведения КДР по читательской грамотности для учащихся 4 класса в 2024-2025 учебном году МБОУ </a:t>
            </a:r>
            <a:r>
              <a:rPr lang="ru-RU" b="1" dirty="0" err="1" smtClean="0">
                <a:solidFill>
                  <a:srgbClr val="002060"/>
                </a:solidFill>
              </a:rPr>
              <a:t>Новоселовская</a:t>
            </a:r>
            <a:r>
              <a:rPr lang="ru-RU" b="1" dirty="0" smtClean="0"/>
              <a:t> СОШ № 5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Учитель начальных классов </a:t>
            </a:r>
            <a:r>
              <a:rPr lang="ru-RU" dirty="0" err="1" smtClean="0"/>
              <a:t>Мозебах</a:t>
            </a:r>
            <a:r>
              <a:rPr lang="ru-RU" dirty="0" smtClean="0"/>
              <a:t> Н.В.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72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3. </a:t>
            </a:r>
            <a:r>
              <a:rPr lang="ru-RU" b="1" dirty="0"/>
              <a:t>Оценка и использование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Вариант 1 и 2 , писали 60 чел (уровень </a:t>
            </a:r>
            <a:r>
              <a:rPr lang="ru-RU" dirty="0" smtClean="0"/>
              <a:t>сложности - повышенный)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Четыре</a:t>
            </a:r>
            <a:r>
              <a:rPr lang="ru-RU" dirty="0" smtClean="0"/>
              <a:t> заданий и все с развернутым ответом (РО).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ИТОГ – </a:t>
            </a:r>
            <a:r>
              <a:rPr lang="ru-RU" b="1" dirty="0" smtClean="0">
                <a:solidFill>
                  <a:srgbClr val="C00000"/>
                </a:solidFill>
              </a:rPr>
              <a:t>56%  </a:t>
            </a:r>
            <a:r>
              <a:rPr lang="ru-RU" b="1" dirty="0">
                <a:solidFill>
                  <a:srgbClr val="C00000"/>
                </a:solidFill>
              </a:rPr>
              <a:t>овладели умениями </a:t>
            </a:r>
            <a:r>
              <a:rPr lang="ru-RU" b="1" dirty="0" smtClean="0">
                <a:solidFill>
                  <a:srgbClr val="C00000"/>
                </a:solidFill>
              </a:rPr>
              <a:t>третьей группы </a:t>
            </a:r>
            <a:r>
              <a:rPr lang="ru-RU" dirty="0"/>
              <a:t>(использование информации из текста для решения новых учебно-познавательных и учебно-практических задач без привлечения или с привлечением дополнительных знаний и личного опыта ученика; оценку информации и текста; выработку собственного обоснованного мнения по обсуждаемому вопросу).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51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763478"/>
              </p:ext>
            </p:extLst>
          </p:nvPr>
        </p:nvGraphicFramePr>
        <p:xfrm>
          <a:off x="457200" y="1600200"/>
          <a:ext cx="8229600" cy="4429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3960440"/>
                <a:gridCol w="576064"/>
                <a:gridCol w="1224136"/>
                <a:gridCol w="1306488"/>
              </a:tblGrid>
              <a:tr h="13839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- № задания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Проверяемые умения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Тип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Справились человек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справившихся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97083">
                <a:tc>
                  <a:txBody>
                    <a:bodyPr/>
                    <a:lstStyle/>
                    <a:p>
                      <a:r>
                        <a:rPr lang="ru-RU" dirty="0" smtClean="0"/>
                        <a:t>1В – 7 П</a:t>
                      </a:r>
                    </a:p>
                    <a:p>
                      <a:r>
                        <a:rPr lang="ru-RU" dirty="0" smtClean="0"/>
                        <a:t>2В</a:t>
                      </a:r>
                      <a:r>
                        <a:rPr lang="ru-RU" baseline="0" dirty="0" smtClean="0"/>
                        <a:t> – 8 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Использовать</a:t>
                      </a:r>
                      <a:r>
                        <a:rPr lang="ru-RU" sz="1800" spc="-6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информацию</a:t>
                      </a:r>
                      <a:r>
                        <a:rPr lang="ru-RU" sz="1800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</a:t>
                      </a:r>
                      <a:r>
                        <a:rPr lang="ru-RU" sz="1800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текста для решения новой учебной задачи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8044">
                <a:tc>
                  <a:txBody>
                    <a:bodyPr/>
                    <a:lstStyle/>
                    <a:p>
                      <a:r>
                        <a:rPr lang="ru-RU" dirty="0" smtClean="0"/>
                        <a:t>1В – 8 П</a:t>
                      </a:r>
                    </a:p>
                    <a:p>
                      <a:r>
                        <a:rPr lang="ru-RU" dirty="0" smtClean="0"/>
                        <a:t>2В – 15 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Выражать</a:t>
                      </a:r>
                      <a:r>
                        <a:rPr lang="ru-RU" sz="18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свою</a:t>
                      </a:r>
                      <a:r>
                        <a:rPr lang="ru-RU" sz="18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точку</a:t>
                      </a:r>
                      <a:r>
                        <a:rPr lang="ru-RU" sz="18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зрения </a:t>
                      </a: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вопросу,</a:t>
                      </a: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обсуждаемому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45 %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4019">
                <a:tc>
                  <a:txBody>
                    <a:bodyPr/>
                    <a:lstStyle/>
                    <a:p>
                      <a:r>
                        <a:rPr lang="ru-RU" dirty="0" smtClean="0"/>
                        <a:t>1В – 10 П</a:t>
                      </a:r>
                    </a:p>
                    <a:p>
                      <a:r>
                        <a:rPr lang="ru-RU" dirty="0" smtClean="0"/>
                        <a:t>2В – 16 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Использовать</a:t>
                      </a:r>
                      <a:r>
                        <a:rPr lang="ru-RU" sz="1800" spc="-6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информацию</a:t>
                      </a:r>
                      <a:r>
                        <a:rPr lang="ru-RU" sz="1800" spc="-7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800" spc="-7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текста для решения новой учебной задачи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63 %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4019">
                <a:tc>
                  <a:txBody>
                    <a:bodyPr/>
                    <a:lstStyle/>
                    <a:p>
                      <a:r>
                        <a:rPr lang="ru-RU" dirty="0" smtClean="0"/>
                        <a:t>1В – 18 П</a:t>
                      </a:r>
                    </a:p>
                    <a:p>
                      <a:r>
                        <a:rPr lang="ru-RU" dirty="0" smtClean="0"/>
                        <a:t>2В – 18 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Использовать</a:t>
                      </a:r>
                      <a:r>
                        <a:rPr lang="ru-RU" sz="1800" spc="-6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информацию</a:t>
                      </a:r>
                      <a:r>
                        <a:rPr lang="ru-RU" sz="1800" spc="-7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800" spc="-7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текста для решения новой учебной задачи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   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50 %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9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5DFEDC3-7AD6-4880-84BF-1D8163922B7D}"/>
              </a:ext>
            </a:extLst>
          </p:cNvPr>
          <p:cNvSpPr/>
          <p:nvPr/>
        </p:nvSpPr>
        <p:spPr>
          <a:xfrm>
            <a:off x="706582" y="762000"/>
            <a:ext cx="79594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</a:rPr>
              <a:t>Низкие результаты при выполнении заданий (все уровни):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3BE9F7E-394A-4228-8AFD-3795EC2EFD1B}"/>
              </a:ext>
            </a:extLst>
          </p:cNvPr>
          <p:cNvSpPr/>
          <p:nvPr/>
        </p:nvSpPr>
        <p:spPr>
          <a:xfrm>
            <a:off x="467591" y="3105835"/>
            <a:ext cx="79208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(1 вариант) задания: 3(п), 5(б), 17(б), 18(п</a:t>
            </a:r>
            <a:r>
              <a:rPr lang="ru-RU" sz="2800" dirty="0" smtClean="0"/>
              <a:t>)- край.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(1 вариант) задания: 1(б), 2 (п), 3(п), 8(п), 12 (б), 13 (б),14(б), 18(п) –школа.</a:t>
            </a:r>
          </a:p>
          <a:p>
            <a:endParaRPr lang="ru-RU" sz="2800" dirty="0"/>
          </a:p>
          <a:p>
            <a:r>
              <a:rPr lang="ru-RU" sz="2800" dirty="0"/>
              <a:t>(2 вариант) задание 4 (б), 8(п), 11(п), 14(п), 18(п</a:t>
            </a:r>
            <a:r>
              <a:rPr lang="ru-RU" sz="2800" dirty="0" smtClean="0"/>
              <a:t>) – край. </a:t>
            </a:r>
          </a:p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(2 вариант) задание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1 (б),4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(б),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10 (б), 11(п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),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12 (б), 14(п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),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15 (п),18 (п)– школа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6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968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solidFill>
                  <a:srgbClr val="FF0000"/>
                </a:solidFill>
                <a:latin typeface="+mn-lt"/>
              </a:rPr>
              <a:t> Некоторые достижения (2025г.)</a:t>
            </a:r>
          </a:p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2" y="188860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553BA9C-D4A2-4333-90BF-7C8CC4A985CE}"/>
              </a:ext>
            </a:extLst>
          </p:cNvPr>
          <p:cNvSpPr/>
          <p:nvPr/>
        </p:nvSpPr>
        <p:spPr>
          <a:xfrm>
            <a:off x="727364" y="2136339"/>
            <a:ext cx="7200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2025 г. средние показатели по второй и третьей группам читательских умений достаточно близки к первой группе: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средний процент освоения группы умений «Поиск информации» 60</a:t>
            </a:r>
            <a:r>
              <a:rPr lang="ru-RU" sz="2400" dirty="0" smtClean="0"/>
              <a:t>% - край, </a:t>
            </a:r>
            <a:r>
              <a:rPr lang="ru-RU" sz="2400" b="1" dirty="0" smtClean="0"/>
              <a:t>60% - школа;</a:t>
            </a:r>
            <a:endParaRPr lang="ru-RU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 средний процент освоения группы умений «Понимание и анализ информации» 54</a:t>
            </a:r>
            <a:r>
              <a:rPr lang="ru-RU" sz="2400" dirty="0" smtClean="0"/>
              <a:t>% - край, </a:t>
            </a:r>
            <a:r>
              <a:rPr lang="ru-RU" sz="2400" b="1" dirty="0" smtClean="0"/>
              <a:t>55% - школа;</a:t>
            </a:r>
            <a:endParaRPr lang="ru-RU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средний процент освоения группы умений «Оценка и использование информации» 52</a:t>
            </a:r>
            <a:r>
              <a:rPr lang="ru-RU" sz="2400" dirty="0" smtClean="0"/>
              <a:t>% - край, </a:t>
            </a:r>
            <a:r>
              <a:rPr lang="ru-RU" sz="2400" b="1" dirty="0" smtClean="0"/>
              <a:t>56 % - школа.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575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1607319" y="365126"/>
            <a:ext cx="6908032" cy="6586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rgbClr val="FF0000"/>
                </a:solidFill>
              </a:rPr>
              <a:t>Всем группам учащихся важно учиться: 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28650" y="1023789"/>
            <a:ext cx="7886700" cy="51747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ru-RU" sz="2400" dirty="0"/>
          </a:p>
          <a:p>
            <a:pPr marL="0" indent="0">
              <a:spcBef>
                <a:spcPts val="0"/>
              </a:spcBef>
              <a:buNone/>
            </a:pPr>
            <a:endParaRPr lang="ru-RU" sz="20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3" y="214991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7A48F97-C5DA-42F4-85EC-3AC811AE3746}"/>
              </a:ext>
            </a:extLst>
          </p:cNvPr>
          <p:cNvSpPr/>
          <p:nvPr/>
        </p:nvSpPr>
        <p:spPr>
          <a:xfrm>
            <a:off x="628650" y="1443842"/>
            <a:ext cx="79854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400" dirty="0"/>
              <a:t>понимать суть вопроса в разных формулировках и отвечать именно на поставленный вопрос; </a:t>
            </a:r>
          </a:p>
          <a:p>
            <a:pPr marL="457200" indent="-457200">
              <a:buAutoNum type="arabicParenR"/>
            </a:pPr>
            <a:r>
              <a:rPr lang="ru-RU" sz="2400" dirty="0"/>
              <a:t>отвечать своими словами (находить ответ в тексте, но формулировать его своими словами); </a:t>
            </a:r>
          </a:p>
          <a:p>
            <a:pPr marL="457200" indent="-457200">
              <a:buAutoNum type="arabicParenR"/>
            </a:pPr>
            <a:r>
              <a:rPr lang="ru-RU" sz="2400" dirty="0"/>
              <a:t>выбирать информацию, точно относящуюся к вопросу; в том числе среди похожей; </a:t>
            </a:r>
          </a:p>
          <a:p>
            <a:pPr marL="457200" indent="-457200">
              <a:buAutoNum type="arabicParenR"/>
            </a:pPr>
            <a:r>
              <a:rPr lang="ru-RU" sz="2400" dirty="0"/>
              <a:t>находить сходства и различия описанных в тексте объектов и явлений; формулировать их;</a:t>
            </a:r>
          </a:p>
          <a:p>
            <a:pPr marL="457200" indent="-457200">
              <a:buAutoNum type="arabicParenR"/>
            </a:pPr>
            <a:r>
              <a:rPr lang="ru-RU" sz="2400" dirty="0"/>
              <a:t>видеть информацию в сноске; </a:t>
            </a:r>
          </a:p>
          <a:p>
            <a:pPr marL="457200" indent="-457200">
              <a:buAutoNum type="arabicParenR"/>
            </a:pPr>
            <a:r>
              <a:rPr lang="ru-RU" sz="2400" dirty="0"/>
              <a:t>видеть искажения информации; </a:t>
            </a:r>
          </a:p>
          <a:p>
            <a:pPr marL="457200" indent="-457200">
              <a:buAutoNum type="arabicParenR"/>
            </a:pPr>
            <a:r>
              <a:rPr lang="ru-RU" sz="2400" dirty="0"/>
              <a:t>прослеживать и обсуждать причинно-следственные связи, описанные в тексте; </a:t>
            </a:r>
          </a:p>
          <a:p>
            <a:pPr marL="457200" indent="-457200">
              <a:buAutoNum type="arabicParenR"/>
            </a:pPr>
            <a:r>
              <a:rPr lang="ru-RU" sz="2400" dirty="0"/>
              <a:t>соотносить прочитанное с другими ситуациями, в том числе известными из жизненного или учебного опыта.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6385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1588815" y="199973"/>
            <a:ext cx="6908032" cy="6586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rgbClr val="FF0000"/>
                </a:solidFill>
              </a:rPr>
              <a:t>Ключевые условия успеха при работе с текстом на уроках: 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42925" y="1124744"/>
            <a:ext cx="7886700" cy="461908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dirty="0"/>
              <a:t> обсуждение того, что действительно вызывает вопросы, удивление и расхождение в понимании;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dirty="0"/>
              <a:t> создание пространства обучения и пространство предъявления;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dirty="0"/>
              <a:t> сотрудничество детей;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dirty="0"/>
              <a:t> давать возможность читать и обсуждать всем.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 	!!! </a:t>
            </a:r>
            <a:r>
              <a:rPr lang="ru-RU" sz="2000" i="1" dirty="0"/>
              <a:t>Среди управленческих действий на уровне школы необходима </a:t>
            </a:r>
            <a:r>
              <a:rPr lang="ru-RU" sz="2000" b="1" i="1" dirty="0"/>
              <a:t>передача информации о читательской грамотности выпускников начальной школы следующей ступени</a:t>
            </a:r>
            <a:r>
              <a:rPr lang="ru-RU" sz="2000" i="1" dirty="0"/>
              <a:t> </a:t>
            </a:r>
            <a:r>
              <a:rPr lang="ru-RU" sz="2000" b="1" i="1" dirty="0"/>
              <a:t>и решения о формах поддержки групп учеников с разным уровнем грамотности, прежде всего учеников, имеющих недостаточный и пониженный уровень.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i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i="1" dirty="0"/>
              <a:t>	</a:t>
            </a:r>
            <a:r>
              <a:rPr lang="ru-RU" sz="2000" dirty="0"/>
              <a:t>!!! </a:t>
            </a:r>
            <a:r>
              <a:rPr lang="ru-RU" sz="2000" i="1" dirty="0"/>
              <a:t>Лучшим итогом любой проведённой работы тестового типа будет не просто сообщение баллов, а </a:t>
            </a:r>
            <a:r>
              <a:rPr lang="ru-RU" sz="2000" b="1" i="1" dirty="0"/>
              <a:t>специально организованный разбор и обсуждение частых ошибок, когда их можно увидеть, понять и исправить.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3" y="214991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18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1607319" y="365126"/>
            <a:ext cx="6908032" cy="6586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rgbClr val="FF0000"/>
                </a:solidFill>
              </a:rPr>
              <a:t>Рекомендации</a:t>
            </a:r>
          </a:p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28650" y="1023789"/>
            <a:ext cx="7886700" cy="51747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dirty="0"/>
              <a:t>! Работа по формированию читательской грамотности должна быть СИСТЕМАТИЧНА! (все учебные предметы, ВУД)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sz="2400" dirty="0"/>
              <a:t>Включать в работу задания к тексту, направленные на  </a:t>
            </a:r>
            <a:r>
              <a:rPr lang="ru-RU" sz="2400" dirty="0">
                <a:solidFill>
                  <a:srgbClr val="FF0000"/>
                </a:solidFill>
              </a:rPr>
              <a:t>формирование всех групп читательских умений 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Организовывать работу с разными текстами (сплошные/ </a:t>
            </a:r>
            <a:r>
              <a:rPr lang="ru-RU" sz="2400" dirty="0" err="1">
                <a:solidFill>
                  <a:srgbClr val="FF0000"/>
                </a:solidFill>
              </a:rPr>
              <a:t>несплошные</a:t>
            </a:r>
            <a:r>
              <a:rPr lang="ru-RU" sz="2400" dirty="0"/>
              <a:t>)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Включать в работу разные типы заданий к тексту (ВО, КО, </a:t>
            </a:r>
            <a:r>
              <a:rPr lang="ru-RU" sz="2400" dirty="0">
                <a:solidFill>
                  <a:srgbClr val="FF0000"/>
                </a:solidFill>
              </a:rPr>
              <a:t>РО</a:t>
            </a:r>
            <a:r>
              <a:rPr lang="ru-RU" sz="2400" dirty="0"/>
              <a:t>, УП)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Использовать различные приёмы, направленные на формирование ЧГ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Организовывать работу по </a:t>
            </a:r>
            <a:r>
              <a:rPr lang="ru-RU" sz="2400" dirty="0">
                <a:solidFill>
                  <a:srgbClr val="FF0000"/>
                </a:solidFill>
              </a:rPr>
              <a:t>«вычитыванию» инструкции </a:t>
            </a:r>
            <a:r>
              <a:rPr lang="ru-RU" sz="2400" dirty="0"/>
              <a:t>к заданию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Не выпустить из внимания работу </a:t>
            </a:r>
            <a:r>
              <a:rPr lang="ru-RU" sz="2400" dirty="0">
                <a:solidFill>
                  <a:srgbClr val="FF0000"/>
                </a:solidFill>
              </a:rPr>
              <a:t>над техникой чтения </a:t>
            </a:r>
            <a:r>
              <a:rPr lang="ru-RU" sz="2400" dirty="0"/>
              <a:t>(темп, правильность, выразительность, способ чтения).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i="1" dirty="0"/>
              <a:t>	Лучшей стратегией при выстраивании работы с читательскими умениями на уроках является разговор с детьми о том, что им непонятно и что они хотели бы об этом узнать.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i="1" dirty="0"/>
              <a:t> 	Лучшим итогом любой проведённой работы тестового типа будет не просто сообщение баллов, а специально организованный разбор и обсуждение частых ошибок, когда их можно увидеть, понять и исправить.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/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3" y="214991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4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6586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28650" y="637953"/>
            <a:ext cx="7886700" cy="55390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ru-RU" dirty="0"/>
          </a:p>
          <a:p>
            <a:pPr marL="0" indent="0" algn="ctr">
              <a:spcBef>
                <a:spcPts val="0"/>
              </a:spcBef>
              <a:buNone/>
            </a:pPr>
            <a:endParaRPr lang="ru-RU" sz="44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>
                <a:solidFill>
                  <a:srgbClr val="FF0000"/>
                </a:solidFill>
              </a:rPr>
              <a:t>Благодарю за внимание!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4000" dirty="0">
                <a:solidFill>
                  <a:srgbClr val="FF0000"/>
                </a:solidFill>
              </a:rPr>
              <a:t>kitsan@kipk.ru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2" y="188860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58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5246" t="30412" r="15599" b="22239"/>
          <a:stretch/>
        </p:blipFill>
        <p:spPr>
          <a:xfrm>
            <a:off x="799440" y="1545332"/>
            <a:ext cx="7894325" cy="4736596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Основные результаты КДР4 по читательской грамотности (выборка и </a:t>
            </a:r>
            <a:r>
              <a:rPr lang="ru-RU" sz="3200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невыборка</a:t>
            </a:r>
            <a:r>
              <a:rPr lang="ru-RU" sz="32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sp>
        <p:nvSpPr>
          <p:cNvPr id="5" name="Овал 4"/>
          <p:cNvSpPr/>
          <p:nvPr/>
        </p:nvSpPr>
        <p:spPr>
          <a:xfrm>
            <a:off x="7400133" y="3187443"/>
            <a:ext cx="712882" cy="173375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9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BFBDDB38-6430-4E71-8B96-D4DDFA21E81E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9683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044BA7F5-DED7-46ED-9343-532910DFD900}"/>
              </a:ext>
            </a:extLst>
          </p:cNvPr>
          <p:cNvSpPr txBox="1">
            <a:spLocks/>
          </p:cNvSpPr>
          <p:nvPr/>
        </p:nvSpPr>
        <p:spPr>
          <a:xfrm>
            <a:off x="628650" y="847522"/>
            <a:ext cx="7886700" cy="53356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/>
              <a:t>	В работе по читательской грамотности проверяется сформированность </a:t>
            </a:r>
            <a:r>
              <a:rPr lang="ru-RU" sz="2400" b="1" dirty="0">
                <a:solidFill>
                  <a:srgbClr val="FF0000"/>
                </a:solidFill>
              </a:rPr>
              <a:t>трех групп умений</a:t>
            </a:r>
            <a:r>
              <a:rPr lang="ru-RU" sz="2400" b="1" dirty="0"/>
              <a:t>:</a:t>
            </a:r>
            <a:endParaRPr lang="ru-RU" sz="2400" dirty="0"/>
          </a:p>
          <a:p>
            <a:pPr marL="0" indent="0" algn="just">
              <a:buNone/>
            </a:pPr>
            <a:r>
              <a:rPr lang="ru-RU" sz="2000" dirty="0"/>
              <a:t>1. </a:t>
            </a:r>
            <a:r>
              <a:rPr lang="ru-RU" sz="2400" b="1" dirty="0"/>
              <a:t>Поиск информации в тексте </a:t>
            </a:r>
            <a:r>
              <a:rPr lang="ru-RU" sz="2000" dirty="0"/>
              <a:t>(поиск и извлечение информации, представленной в тексте в явном или неявном виде, общее понимание того, что говорится в тексте, определение, в каком тексте или в какой части текста содержится нужная информация, какой информации в нем нет). </a:t>
            </a:r>
          </a:p>
          <a:p>
            <a:pPr marL="0" indent="0" algn="just">
              <a:buNone/>
            </a:pPr>
            <a:r>
              <a:rPr lang="ru-RU" sz="2000" dirty="0"/>
              <a:t>2. </a:t>
            </a:r>
            <a:r>
              <a:rPr lang="ru-RU" sz="2400" b="1" dirty="0"/>
              <a:t>Понимание и анализ информации </a:t>
            </a:r>
            <a:r>
              <a:rPr lang="ru-RU" sz="2000" dirty="0"/>
              <a:t>(понимание смысла, обобщение и анализ информации, представленной в тексте, интерпретация информации, формулирование на ее основе выводов).</a:t>
            </a:r>
          </a:p>
          <a:p>
            <a:pPr marL="0" indent="0" algn="just">
              <a:buNone/>
            </a:pPr>
            <a:r>
              <a:rPr lang="ru-RU" sz="2000" dirty="0"/>
              <a:t>3. </a:t>
            </a:r>
            <a:r>
              <a:rPr lang="ru-RU" sz="2400" b="1" dirty="0"/>
              <a:t>Оценка и использование информации </a:t>
            </a:r>
            <a:r>
              <a:rPr lang="ru-RU" sz="2000" dirty="0"/>
              <a:t>(использование информации из текста для решения новых учебно-познавательных и учебно-практических задач без привлечения или с привлечением дополнительных знаний и личного опыта ученика; оценку информации и текста; выработку собственного обоснованного мнения по обсуждаемому вопросу).</a:t>
            </a:r>
          </a:p>
          <a:p>
            <a:pPr marL="0" indent="0" algn="just">
              <a:buNone/>
            </a:pPr>
            <a:r>
              <a:rPr lang="ru-RU" sz="2000" dirty="0"/>
              <a:t>	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BDA28E9F-BFE8-4B89-BBA8-3A97EF4F4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2" y="188860"/>
            <a:ext cx="1385596" cy="6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8E080124-93FD-4E8C-80D0-644A5303F4D6}"/>
              </a:ext>
            </a:extLst>
          </p:cNvPr>
          <p:cNvSpPr/>
          <p:nvPr/>
        </p:nvSpPr>
        <p:spPr>
          <a:xfrm>
            <a:off x="0" y="6669140"/>
            <a:ext cx="9144000" cy="188860"/>
          </a:xfrm>
          <a:prstGeom prst="rect">
            <a:avLst/>
          </a:prstGeom>
          <a:solidFill>
            <a:srgbClr val="DF3E2D"/>
          </a:solidFill>
          <a:ln>
            <a:solidFill>
              <a:srgbClr val="DC34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10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 группа</a:t>
            </a:r>
            <a:br>
              <a:rPr lang="ru-RU" b="1" dirty="0" smtClean="0"/>
            </a:br>
            <a:r>
              <a:rPr lang="ru-RU" b="1" dirty="0" smtClean="0"/>
              <a:t>Поиск информации в тексте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Вариант 1 и 2 , писали 60 чел (уровень сложности базовый)</a:t>
            </a:r>
          </a:p>
          <a:p>
            <a:pPr marL="0" indent="0" algn="just">
              <a:buNone/>
            </a:pPr>
            <a:r>
              <a:rPr lang="ru-RU" dirty="0" smtClean="0"/>
              <a:t>Шесть заданий, из них три с коротким ответом и три  с выбором ответа.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ИТОГ – 60% овладели умениями первой группы </a:t>
            </a:r>
            <a:r>
              <a:rPr lang="ru-RU" dirty="0" smtClean="0"/>
              <a:t>(поиск и извлечение информации, представленной в тексте в явном или неявном виде, общее понимание того, что говорится в тексте, определение, в каком тексте или в какой части текста содержится нужная информация, какой информации в нем нет).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11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567840"/>
              </p:ext>
            </p:extLst>
          </p:nvPr>
        </p:nvGraphicFramePr>
        <p:xfrm>
          <a:off x="457201" y="260648"/>
          <a:ext cx="8435279" cy="5574266"/>
        </p:xfrm>
        <a:graphic>
          <a:graphicData uri="http://schemas.openxmlformats.org/drawingml/2006/table">
            <a:tbl>
              <a:tblPr firstRow="1" bandRow="1"/>
              <a:tblGrid>
                <a:gridCol w="1234479"/>
                <a:gridCol w="3863936"/>
                <a:gridCol w="558731"/>
                <a:gridCol w="1187302"/>
                <a:gridCol w="1590831"/>
              </a:tblGrid>
              <a:tr h="11521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№ задания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Проверяемые умения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Тип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Справились человек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справившихся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1Б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1Б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6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65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65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информацию, данную в явном виде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60 %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9Б</a:t>
                      </a:r>
                    </a:p>
                    <a:p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3Б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6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6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6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информацию, данную в явном виде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75%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11Б</a:t>
                      </a:r>
                    </a:p>
                    <a:p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6Б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5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5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5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несколько</a:t>
                      </a:r>
                      <a:r>
                        <a:rPr lang="ru-RU" sz="2000" spc="-5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единиц </a:t>
                      </a:r>
                      <a:r>
                        <a:rPr lang="ru-RU" sz="2000" spc="-1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62%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14Б</a:t>
                      </a:r>
                    </a:p>
                    <a:p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10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6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6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6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информацию, данную в явном виде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50 %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-15Б</a:t>
                      </a:r>
                    </a:p>
                    <a:p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9Б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5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5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55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несколько</a:t>
                      </a:r>
                      <a:r>
                        <a:rPr lang="ru-RU" sz="2000" spc="-5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единиц </a:t>
                      </a:r>
                      <a:r>
                        <a:rPr lang="ru-RU" sz="2000" spc="-1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50% 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</a:tr>
              <a:tr h="7370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17Б</a:t>
                      </a:r>
                    </a:p>
                    <a:p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17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Находить</a:t>
                      </a:r>
                      <a:r>
                        <a:rPr lang="ru-RU" sz="2000" spc="-6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65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тексте</a:t>
                      </a:r>
                      <a:r>
                        <a:rPr lang="ru-RU" sz="2000" spc="-65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информацию, данную в явном виде	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62 %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82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052" y="552118"/>
            <a:ext cx="7811428" cy="811369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ПЕРЕХОД НА пониженный уровень</a:t>
            </a:r>
            <a:endParaRPr lang="ru-RU" sz="3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493" t="36372" r="9166" b="32483"/>
          <a:stretch/>
        </p:blipFill>
        <p:spPr>
          <a:xfrm>
            <a:off x="0" y="1412776"/>
            <a:ext cx="871263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6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2 группа </a:t>
            </a:r>
            <a:br>
              <a:rPr lang="ru-RU" sz="4000" dirty="0" smtClean="0"/>
            </a:br>
            <a:r>
              <a:rPr lang="ru-RU" b="1" dirty="0" smtClean="0"/>
              <a:t>Понимание и анализ информации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Вариант 1 и 2 , писали 60 чел (уровень сложности базовый – 6 (</a:t>
            </a:r>
            <a:r>
              <a:rPr lang="ru-RU" b="1" dirty="0" smtClean="0"/>
              <a:t>5</a:t>
            </a:r>
            <a:r>
              <a:rPr lang="ru-RU" dirty="0" smtClean="0"/>
              <a:t>) заданий и повышенный -2 (</a:t>
            </a:r>
            <a:r>
              <a:rPr lang="ru-RU" b="1" dirty="0" smtClean="0"/>
              <a:t>3</a:t>
            </a:r>
            <a:r>
              <a:rPr lang="ru-RU" dirty="0" smtClean="0"/>
              <a:t>))</a:t>
            </a:r>
            <a:br>
              <a:rPr lang="ru-RU" dirty="0" smtClean="0"/>
            </a:br>
            <a:r>
              <a:rPr lang="ru-RU" b="1" dirty="0" smtClean="0"/>
              <a:t>Восемь</a:t>
            </a:r>
            <a:r>
              <a:rPr lang="ru-RU" dirty="0" smtClean="0"/>
              <a:t> заданий, из них три с коротким ответом, три  с выбором ответа и два с развернутым ответом – это первый вариант. Во втором варианте два с коротким ответом и четыре с выбором ответа.</a:t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ИТОГ – 55%  овладели умениями второй группы </a:t>
            </a:r>
            <a:r>
              <a:rPr lang="ru-RU" dirty="0" smtClean="0"/>
              <a:t>(понимание смысла, обобщение и анализ информации, представленной в тексте, интерпретация информации, формулирование на ее основе выводов).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9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55442"/>
              </p:ext>
            </p:extLst>
          </p:nvPr>
        </p:nvGraphicFramePr>
        <p:xfrm>
          <a:off x="395535" y="116634"/>
          <a:ext cx="8496945" cy="7038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5"/>
                <a:gridCol w="3960440"/>
                <a:gridCol w="792088"/>
                <a:gridCol w="1296144"/>
                <a:gridCol w="1152128"/>
              </a:tblGrid>
              <a:tr h="1024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- № задания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Проверяемые умения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Тип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Справились человек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справившихся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022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1В-2 П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2В-14 П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marR="1295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Делать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выводы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 информации из текста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42%</a:t>
                      </a:r>
                    </a:p>
                  </a:txBody>
                  <a:tcPr marL="68580" marR="68580" marT="0" marB="0"/>
                </a:tc>
              </a:tr>
              <a:tr h="68022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1В-3 П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2В-11 П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marR="1295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Делать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выводы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 информации из текста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53%</a:t>
                      </a:r>
                    </a:p>
                  </a:txBody>
                  <a:tcPr marL="68580" marR="68580" marT="0" marB="0"/>
                </a:tc>
              </a:tr>
              <a:tr h="812761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4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2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причинно-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1590" algn="l">
                        <a:lnSpc>
                          <a:spcPct val="115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следственные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связи</a:t>
                      </a:r>
                      <a:r>
                        <a:rPr lang="ru-RU" sz="1800" spc="-5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5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явной 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78%</a:t>
                      </a:r>
                    </a:p>
                  </a:txBody>
                  <a:tcPr marL="68580" marR="68580" marT="0" marB="0"/>
                </a:tc>
              </a:tr>
              <a:tr h="68022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5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5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marR="1295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сходство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6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различие описываемых предметов, явлений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60%</a:t>
                      </a:r>
                    </a:p>
                  </a:txBody>
                  <a:tcPr marL="68580" marR="68580" marT="0" marB="0"/>
                </a:tc>
              </a:tr>
              <a:tr h="64705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- 6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13 П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Понимать</a:t>
                      </a:r>
                      <a:r>
                        <a:rPr lang="ru-RU" sz="1800" spc="-5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значение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слова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5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 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контекста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63%</a:t>
                      </a:r>
                    </a:p>
                  </a:txBody>
                  <a:tcPr marL="68580" marR="68580" marT="0" marB="0"/>
                </a:tc>
              </a:tr>
              <a:tr h="64705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12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12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68580" algn="l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</a:t>
                      </a:r>
                      <a:r>
                        <a:rPr lang="ru-RU" sz="1800" spc="-4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причинно-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следственные</a:t>
                      </a:r>
                      <a:r>
                        <a:rPr lang="ru-RU" sz="1800" spc="-5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связи</a:t>
                      </a:r>
                      <a:r>
                        <a:rPr lang="ru-RU" sz="1800" spc="-5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5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</a:t>
                      </a:r>
                      <a:r>
                        <a:rPr lang="ru-RU" sz="1800" spc="-5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явной </a:t>
                      </a:r>
                      <a:r>
                        <a:rPr lang="ru-RU" sz="1800" spc="-1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/>
                </a:tc>
              </a:tr>
              <a:tr h="9221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13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4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68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Различать</a:t>
                      </a:r>
                      <a:r>
                        <a:rPr lang="ru-RU" sz="1800" spc="-7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верную</a:t>
                      </a:r>
                      <a:r>
                        <a:rPr lang="ru-RU" sz="1800" spc="-7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7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искаженную информацию, делать несложные выводы</a:t>
                      </a:r>
                      <a:r>
                        <a:rPr lang="ru-RU" sz="1800" spc="-3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-4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обобщения</a:t>
                      </a:r>
                      <a:r>
                        <a:rPr lang="ru-RU" sz="1800" spc="-3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4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основе</a:t>
                      </a:r>
                      <a:r>
                        <a:rPr lang="ru-RU" sz="1800" spc="-45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текста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38%</a:t>
                      </a:r>
                    </a:p>
                  </a:txBody>
                  <a:tcPr marL="68580" marR="68580" marT="0" marB="0"/>
                </a:tc>
              </a:tr>
              <a:tr h="64705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1В – 16 Б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 – 7 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68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Устанавливать</a:t>
                      </a:r>
                      <a:r>
                        <a:rPr lang="ru-RU" sz="1800" spc="-75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последовательность событий, действий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63 %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8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758" y="515296"/>
            <a:ext cx="7633742" cy="605167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ПЕРЕХОД НА ПОВЫШЕННЫЙ УРОВЕНЬ</a:t>
            </a:r>
            <a:endParaRPr lang="ru-RU" sz="3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732" t="32071" r="27097" b="13463"/>
          <a:stretch/>
        </p:blipFill>
        <p:spPr>
          <a:xfrm>
            <a:off x="251520" y="1120462"/>
            <a:ext cx="8640959" cy="554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2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994</Words>
  <Application>Microsoft Office PowerPoint</Application>
  <PresentationFormat>Экран (4:3)</PresentationFormat>
  <Paragraphs>195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Анализ результатов проведения КДР по читательской грамотности для учащихся 4 класса в 2024-2025 учебном году МБОУ Новоселовская СОШ № 5 </vt:lpstr>
      <vt:lpstr>Основные результаты КДР4 по читательской грамотности (выборка и невыборка)</vt:lpstr>
      <vt:lpstr>Презентация PowerPoint</vt:lpstr>
      <vt:lpstr>1 группа Поиск информации в тексте </vt:lpstr>
      <vt:lpstr>Презентация PowerPoint</vt:lpstr>
      <vt:lpstr>ПЕРЕХОД НА пониженный уровень</vt:lpstr>
      <vt:lpstr>2 группа  Понимание и анализ информации </vt:lpstr>
      <vt:lpstr>Презентация PowerPoint</vt:lpstr>
      <vt:lpstr>ПЕРЕХОД НА ПОВЫШЕННЫЙ УРОВЕНЬ</vt:lpstr>
      <vt:lpstr>3. Оценка и использование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проведения КДР по читательской грамотности для учащихся 4 класса в 2024-2025 учебном году МБОУ Новоселовская СОШ № 5</dc:title>
  <dc:creator>НАТАША</dc:creator>
  <cp:lastModifiedBy>НАТАША</cp:lastModifiedBy>
  <cp:revision>16</cp:revision>
  <dcterms:created xsi:type="dcterms:W3CDTF">2025-08-25T13:06:57Z</dcterms:created>
  <dcterms:modified xsi:type="dcterms:W3CDTF">2025-08-27T14:14:27Z</dcterms:modified>
</cp:coreProperties>
</file>