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349" r:id="rId4"/>
    <p:sldId id="351" r:id="rId5"/>
    <p:sldId id="352" r:id="rId6"/>
    <p:sldId id="325" r:id="rId7"/>
    <p:sldId id="324" r:id="rId8"/>
    <p:sldId id="333" r:id="rId9"/>
    <p:sldId id="332" r:id="rId10"/>
    <p:sldId id="330" r:id="rId11"/>
    <p:sldId id="331" r:id="rId12"/>
    <p:sldId id="329" r:id="rId13"/>
    <p:sldId id="328" r:id="rId14"/>
    <p:sldId id="334" r:id="rId15"/>
    <p:sldId id="336" r:id="rId16"/>
    <p:sldId id="34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003A"/>
    <a:srgbClr val="455FA1"/>
    <a:srgbClr val="3D548F"/>
    <a:srgbClr val="9200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95" y="-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3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7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5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3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12" r="14744"/>
          <a:stretch/>
        </p:blipFill>
        <p:spPr>
          <a:xfrm>
            <a:off x="1703512" y="5877275"/>
            <a:ext cx="7704584" cy="7920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67608" y="5517235"/>
            <a:ext cx="7632848" cy="487065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Конкурсное Задание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r>
              <a:rPr lang="ru-RU" sz="4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«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Разработка технологической карты занятия с детьми старшего дошкольного возраста </a:t>
            </a:r>
            <a:r>
              <a:rPr lang="ru-RU" sz="2800" dirty="0">
                <a:solidFill>
                  <a:srgbClr val="C00000"/>
                </a:solidFill>
                <a:latin typeface="+mn-lt"/>
              </a:rPr>
              <a:t>с разработкой конспекта беседы по теме занятия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» 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5640" y="548680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Профессиональный конкурс </a:t>
            </a:r>
          </a:p>
          <a:p>
            <a:pPr algn="ctr"/>
            <a:r>
              <a:rPr lang="ru-RU" sz="20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«Воспитатель года Красноярского края»</a:t>
            </a:r>
          </a:p>
          <a:p>
            <a:pPr algn="ctr"/>
            <a:r>
              <a:rPr lang="ru-RU" sz="2400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Этап «Мастер в деле»</a:t>
            </a:r>
          </a:p>
        </p:txBody>
      </p:sp>
    </p:spTree>
    <p:extLst>
      <p:ext uri="{BB962C8B-B14F-4D97-AF65-F5344CB8AC3E}">
        <p14:creationId xmlns:p14="http://schemas.microsoft.com/office/powerpoint/2010/main" val="1742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6" y="764704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Классификация бесед 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(исходя из дидактических задач)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1974407" y="2291388"/>
            <a:ext cx="2572846" cy="1152128"/>
          </a:xfrm>
          <a:prstGeom prst="down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ВВОДНАЯ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Выноска со стрелкой вниз 12"/>
          <p:cNvSpPr/>
          <p:nvPr/>
        </p:nvSpPr>
        <p:spPr>
          <a:xfrm>
            <a:off x="4727849" y="2276872"/>
            <a:ext cx="2736304" cy="1152128"/>
          </a:xfrm>
          <a:prstGeom prst="down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СОПУТСТВУЮЩАЯ</a:t>
            </a:r>
            <a:endParaRPr lang="ru-RU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7608171" y="2276872"/>
            <a:ext cx="2753441" cy="1152128"/>
          </a:xfrm>
          <a:prstGeom prst="downArrow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ЗАКЛЮЧИТЕЛЬНАЯ</a:t>
            </a:r>
            <a:endParaRPr lang="ru-RU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0183" y="3717035"/>
            <a:ext cx="2387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Организующая </a:t>
            </a:r>
          </a:p>
          <a:p>
            <a:pPr algn="ctr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на деятельность, мотивационная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71866" y="3717035"/>
            <a:ext cx="2664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Сопровождающая </a:t>
            </a:r>
          </a:p>
          <a:p>
            <a:pPr algn="ctr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деятельность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28825" y="3717032"/>
            <a:ext cx="26642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Уточняющая, обобщающая, </a:t>
            </a:r>
          </a:p>
          <a:p>
            <a:pPr algn="ctr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по итогам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78491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1752760" y="6165304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63552" y="764704"/>
            <a:ext cx="7704856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ВВОДНАЯ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БЕСЕДА 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(ОРГАНИЗАЦИОННО-МОТИВАЦИОННАЯ)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23592" y="1647564"/>
            <a:ext cx="7344816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solidFill>
                  <a:srgbClr val="740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: выявление имеющегося у детей опыта, представлений по теме и создание интереса к предстоящей деятельности.</a:t>
            </a:r>
          </a:p>
          <a:p>
            <a:pPr marL="0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Предваряет получение новых знаний, представлений.</a:t>
            </a:r>
          </a:p>
          <a:p>
            <a:pPr marL="0" indent="0">
              <a:buNone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Является связующим звеном между имеющимся у детей опытом и тем, который они приобретут.</a:t>
            </a:r>
          </a:p>
          <a:p>
            <a:pPr marL="0" indent="0">
              <a:buNone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выходит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за пределы имеющегося у детей опыта.</a:t>
            </a:r>
          </a:p>
          <a:p>
            <a:pPr marL="0" indent="0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Ряд вопросов остается неразрешенным (посмотрим…, увидим…, узнаем…)</a:t>
            </a:r>
          </a:p>
        </p:txBody>
      </p:sp>
    </p:spTree>
    <p:extLst>
      <p:ext uri="{BB962C8B-B14F-4D97-AF65-F5344CB8AC3E}">
        <p14:creationId xmlns:p14="http://schemas.microsoft.com/office/powerpoint/2010/main" val="215346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95600" y="1052736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БЕСЕДА, СОПРОВОЖДАЮЩАЯ ПРЕОБРЕТЕНИЕ  НОВОГО ОПЫТА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(СОПРОВОЖДАЮЩАЯ)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27648" y="2482640"/>
            <a:ext cx="6575006" cy="32506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400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ЦЕЛЬ: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 направление внимания детей на дальнейшее, более богатое накопление опыта, представлений.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Проводится в процессе детской деятельности по освоению темы.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Помогает осмыслить, упорядочить осваиваемое содержание, понять, насколько качественно дети усваивают образовательное содержание </a:t>
            </a:r>
          </a:p>
          <a:p>
            <a:pPr marL="0" indent="0">
              <a:buNone/>
            </a:pPr>
            <a:endParaRPr lang="ru-RU" dirty="0">
              <a:latin typeface="Constantia" pitchFamily="18" charset="0"/>
            </a:endParaRPr>
          </a:p>
          <a:p>
            <a:pPr marL="0" indent="0">
              <a:buNone/>
            </a:pPr>
            <a:endParaRPr lang="ru-RU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99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6" y="764704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ЗАКЛЮЧИТЕЛЬНАЯ (ОБОБЩАЮЩАЯ) БЕСЕДА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99656" y="2214594"/>
            <a:ext cx="6575006" cy="279858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600" dirty="0">
                <a:solidFill>
                  <a:srgbClr val="74003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ЦЕЛЬ: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уточнение, обобщение, систематизация 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представлений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, опыта, полученных детьми в процессе освоения темы.</a:t>
            </a:r>
          </a:p>
          <a:p>
            <a:pPr marL="0" indent="0">
              <a:buNone/>
            </a:pPr>
            <a:endParaRPr lang="ru-R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Проводится на завершающем этапе изучения темы.</a:t>
            </a:r>
          </a:p>
          <a:p>
            <a:pPr marL="0" indent="0">
              <a:buNone/>
            </a:pPr>
            <a:endParaRPr lang="ru-RU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Строится с учетом накопленного детьми опыта, представлений.</a:t>
            </a:r>
          </a:p>
          <a:p>
            <a:pPr marL="0" indent="0">
              <a:buNone/>
            </a:pPr>
            <a:endParaRPr lang="ru-RU" dirty="0" smtClean="0">
              <a:latin typeface="Constantia" pitchFamily="18" charset="0"/>
            </a:endParaRPr>
          </a:p>
          <a:p>
            <a:pPr marL="0" indent="0">
              <a:buNone/>
            </a:pPr>
            <a:endParaRPr lang="ru-RU" dirty="0" smtClean="0">
              <a:latin typeface="Constantia" pitchFamily="18" charset="0"/>
            </a:endParaRPr>
          </a:p>
          <a:p>
            <a:pPr marL="0" indent="0">
              <a:buNone/>
            </a:pPr>
            <a:endParaRPr lang="ru-RU" dirty="0" smtClean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7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6" y="764704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СТРУКТУРА БЕСЕДЫ</a:t>
            </a: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3633991" y="3140968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633991" y="3495491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10000" y="2967338"/>
            <a:ext cx="4806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onstantia" pitchFamily="18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 этап. Начало беседы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2 этап. Основная часть беседы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3 этап. Окончание беседы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633991" y="3866565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56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38442" y="723802"/>
            <a:ext cx="7992888" cy="72008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УКАЗАНИЯ К РАЗРАБОТКЕ БЕСЕДЫ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01314" y="1340771"/>
            <a:ext cx="7630016" cy="460875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наглядного материала (картинок, фотографий, объектов, предметов): требования к наглядному материалу, как правильно показывать.</a:t>
            </a:r>
          </a:p>
          <a:p>
            <a:pPr marL="0" indent="0">
              <a:buNone/>
            </a:pPr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Предварительное составление плана беседы: формулирование вопросов к каждой части беседы.</a:t>
            </a:r>
          </a:p>
          <a:p>
            <a:pPr marL="0" indent="0"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Последовательность вопросов: каждый последующий вопрос должен быть связан с предыдущим.</a:t>
            </a:r>
          </a:p>
          <a:p>
            <a:pPr marL="0" indent="0">
              <a:buNone/>
            </a:pP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Постановка вопросов: четкость, однозначность, конкретность.</a:t>
            </a:r>
          </a:p>
          <a:p>
            <a:pPr marL="0" indent="0">
              <a:buNone/>
            </a:pP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Активизация детей в процессе беседы:  Что ты об этом знаешь? Как ты думаешь? Что ты можешь добавить к тому, что сказали другие дети? </a:t>
            </a:r>
          </a:p>
          <a:p>
            <a:pPr marL="0" indent="0">
              <a:buNone/>
            </a:pPr>
            <a:endParaRPr lang="ru-RU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Выдерживание логики беседы: не удаляться от главной темы.</a:t>
            </a:r>
          </a:p>
          <a:p>
            <a:pPr marL="0" indent="0">
              <a:buNone/>
            </a:pPr>
            <a:endParaRPr lang="ru-RU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Непринужденность ведения беседы: не требовать полных ответов, не злоупотреблять вопросами, не оценивать ответы детей.</a:t>
            </a:r>
          </a:p>
        </p:txBody>
      </p:sp>
    </p:spTree>
    <p:extLst>
      <p:ext uri="{BB962C8B-B14F-4D97-AF65-F5344CB8AC3E}">
        <p14:creationId xmlns:p14="http://schemas.microsoft.com/office/powerpoint/2010/main" val="17755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6" y="404664"/>
            <a:ext cx="6624736" cy="419321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ПРИМЕР БЕСЕДЫ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3352" y="962851"/>
            <a:ext cx="5040560" cy="590931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Тема: Что мы знаем о книгах?</a:t>
            </a:r>
          </a:p>
          <a:p>
            <a:r>
              <a:rPr lang="ru-RU" b="1" dirty="0" smtClean="0"/>
              <a:t>Начало беседы.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. Книги у меня дома.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Какие книги есть у вас дома?</a:t>
            </a:r>
          </a:p>
          <a:p>
            <a:pPr marL="342900" indent="-342900">
              <a:buAutoNum type="arabicPeriod"/>
            </a:pPr>
            <a:r>
              <a:rPr lang="ru-RU" dirty="0" smtClean="0"/>
              <a:t>Где у вас дома хранятся книги?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Какие книги являются вашими любимыми?</a:t>
            </a:r>
          </a:p>
          <a:p>
            <a:r>
              <a:rPr lang="ru-RU" b="1" dirty="0" smtClean="0"/>
              <a:t>Основная часть беседы</a:t>
            </a:r>
            <a:r>
              <a:rPr lang="ru-RU" dirty="0" smtClean="0"/>
              <a:t>.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 1.</a:t>
            </a:r>
            <a:r>
              <a:rPr lang="ru-RU" i="1" dirty="0"/>
              <a:t> </a:t>
            </a:r>
            <a:r>
              <a:rPr lang="ru-RU" i="1" dirty="0" smtClean="0"/>
              <a:t>Назначение </a:t>
            </a:r>
            <a:r>
              <a:rPr lang="ru-RU" i="1" dirty="0"/>
              <a:t>книги.</a:t>
            </a:r>
            <a:endParaRPr lang="ru-RU" dirty="0"/>
          </a:p>
          <a:p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Для чего мы читаем книги?</a:t>
            </a:r>
          </a:p>
          <a:p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/>
              <a:t>О чем мы можем узнать из книги</a:t>
            </a:r>
            <a:r>
              <a:rPr lang="ru-RU" dirty="0" smtClean="0"/>
              <a:t>?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 2. Детские и взрослые книги.</a:t>
            </a:r>
          </a:p>
          <a:p>
            <a:r>
              <a:rPr lang="ru-RU" dirty="0" smtClean="0"/>
              <a:t>6. Чем отличаются книги детские от взрослых?</a:t>
            </a:r>
          </a:p>
          <a:p>
            <a:r>
              <a:rPr lang="ru-RU" dirty="0" smtClean="0"/>
              <a:t>7. Почему в детских книгах много ярких картинок?</a:t>
            </a:r>
          </a:p>
          <a:p>
            <a:r>
              <a:rPr lang="ru-RU" dirty="0" smtClean="0"/>
              <a:t>Заключительная часть беседы.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. Обращение с книгами.</a:t>
            </a:r>
          </a:p>
          <a:p>
            <a:r>
              <a:rPr lang="ru-RU" dirty="0" smtClean="0"/>
              <a:t>8. Как нужно обращаться с книгами?</a:t>
            </a:r>
            <a:endParaRPr lang="ru-RU" dirty="0"/>
          </a:p>
          <a:p>
            <a:r>
              <a:rPr lang="ru-RU" dirty="0" smtClean="0"/>
              <a:t>9. Какие правила обращения с книгами вы соблюдаете?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47928" y="948690"/>
            <a:ext cx="6480720" cy="59093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Тема: Как мы библиотеку в группе создавали.</a:t>
            </a:r>
          </a:p>
          <a:p>
            <a:r>
              <a:rPr lang="ru-RU" b="1" dirty="0" smtClean="0"/>
              <a:t>Начало беседы.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. Чем занимались на неделе?</a:t>
            </a:r>
          </a:p>
          <a:p>
            <a:pPr marL="342900" indent="-342900">
              <a:buAutoNum type="arabicPeriod"/>
            </a:pPr>
            <a:r>
              <a:rPr lang="ru-RU" dirty="0" smtClean="0"/>
              <a:t>Каким важным делом мы занимались на этой неделе?</a:t>
            </a:r>
          </a:p>
          <a:p>
            <a:r>
              <a:rPr lang="ru-RU" b="1" dirty="0" smtClean="0"/>
              <a:t>Основная часть беседы.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 1. Этапы создания библиотеки.</a:t>
            </a:r>
          </a:p>
          <a:p>
            <a:r>
              <a:rPr lang="ru-RU" dirty="0" smtClean="0"/>
              <a:t>2. С чего мы начали создавать библиотеку?</a:t>
            </a:r>
          </a:p>
          <a:p>
            <a:r>
              <a:rPr lang="ru-RU" dirty="0" smtClean="0"/>
              <a:t>3. Почему мы выбрали для библиотеки именно это место?</a:t>
            </a:r>
          </a:p>
          <a:p>
            <a:r>
              <a:rPr lang="ru-RU" dirty="0" smtClean="0"/>
              <a:t>4. Где мы брали книги для библиотеки?</a:t>
            </a:r>
          </a:p>
          <a:p>
            <a:r>
              <a:rPr lang="ru-RU" dirty="0" smtClean="0"/>
              <a:t>5. Что мы придумали для того, чтобы можно было легко найти в библиотеке нужную книгу?</a:t>
            </a:r>
          </a:p>
          <a:p>
            <a:r>
              <a:rPr lang="ru-RU" i="1" dirty="0" err="1" smtClean="0"/>
              <a:t>Микротема</a:t>
            </a:r>
            <a:r>
              <a:rPr lang="ru-RU" i="1" dirty="0" smtClean="0"/>
              <a:t> 2. Книги для библиотеки.</a:t>
            </a:r>
          </a:p>
          <a:p>
            <a:r>
              <a:rPr lang="ru-RU" dirty="0" smtClean="0"/>
              <a:t>6. Какие книги мы разместили в библиотеке?</a:t>
            </a:r>
          </a:p>
          <a:p>
            <a:r>
              <a:rPr lang="ru-RU" dirty="0" smtClean="0"/>
              <a:t>7. Почему мы разместили в библиотеке не только сказки, но и другие книги?</a:t>
            </a:r>
          </a:p>
          <a:p>
            <a:r>
              <a:rPr lang="ru-RU" dirty="0" smtClean="0"/>
              <a:t>Заключительная часть беседы.</a:t>
            </a:r>
          </a:p>
          <a:p>
            <a:r>
              <a:rPr lang="ru-RU" dirty="0" err="1" smtClean="0"/>
              <a:t>Микротема</a:t>
            </a:r>
            <a:r>
              <a:rPr lang="ru-RU" dirty="0" smtClean="0"/>
              <a:t>. Значимость библиотеки.</a:t>
            </a:r>
          </a:p>
          <a:p>
            <a:r>
              <a:rPr lang="ru-RU" dirty="0" smtClean="0"/>
              <a:t>1. Почему важно, что в нашей группе теперь есть библиотека?</a:t>
            </a:r>
          </a:p>
          <a:p>
            <a:r>
              <a:rPr lang="ru-RU" dirty="0" smtClean="0"/>
              <a:t>2. Смогли бы мы оборудовать библиотеку, если бы нам не помогали родители?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8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7320" y="1628800"/>
            <a:ext cx="7918048" cy="3600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Цель:</a:t>
            </a: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 демонстрация участником профессиональной компетенции, связанной с планированием образовательной деятельности с детьми дошкольного возраста с учетом современных требований: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- планирование занятия в соответствии с заданной темой и самостоятельно выбранной образовательной областью;</a:t>
            </a:r>
          </a:p>
          <a:p>
            <a:pPr marL="342900" indent="-342900" algn="just">
              <a:buFontTx/>
              <a:buChar char="-"/>
            </a:pPr>
            <a:r>
              <a:rPr lang="ru-RU" sz="1800" dirty="0">
                <a:solidFill>
                  <a:srgbClr val="C00000"/>
                </a:solidFill>
                <a:ea typeface="Liberation Serif"/>
                <a:cs typeface="Arial" panose="020B0604020202020204" pitchFamily="34" charset="0"/>
              </a:rPr>
              <a:t>планирование конспекта беседы в соответствии с методическими требованиями</a:t>
            </a: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800" b="1" dirty="0">
              <a:solidFill>
                <a:srgbClr val="00000A"/>
              </a:solidFill>
              <a:ea typeface="Liberation Serif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Лимит времени на выполнение задания</a:t>
            </a: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: 2 часа.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Лимит времени на представление задания: </a:t>
            </a: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не требуется.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 </a:t>
            </a:r>
          </a:p>
          <a:p>
            <a:pPr marL="0" indent="0" algn="just">
              <a:buNone/>
            </a:pPr>
            <a:r>
              <a:rPr lang="ru-RU" sz="1800" b="1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Ожидаемый результат: </a:t>
            </a: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готовая к реализации технологическая карта занятия </a:t>
            </a:r>
            <a:r>
              <a:rPr lang="ru-RU" sz="1800" dirty="0">
                <a:solidFill>
                  <a:srgbClr val="C00000"/>
                </a:solidFill>
                <a:ea typeface="Liberation Serif"/>
                <a:cs typeface="Arial" panose="020B0604020202020204" pitchFamily="34" charset="0"/>
              </a:rPr>
              <a:t>с разработанным конспектом беседы с детьми старшего дошкольного возраста, оформленным по предложенному шаблону</a:t>
            </a:r>
            <a:r>
              <a:rPr lang="ru-RU" sz="1800" dirty="0">
                <a:solidFill>
                  <a:srgbClr val="00000A"/>
                </a:solidFill>
                <a:ea typeface="Liberation Serif"/>
                <a:cs typeface="Arial" panose="020B0604020202020204" pitchFamily="34" charset="0"/>
              </a:rPr>
              <a:t>.	</a:t>
            </a:r>
          </a:p>
          <a:p>
            <a:pPr marL="0" indent="0" algn="just">
              <a:buNone/>
            </a:pPr>
            <a:endParaRPr lang="ru-RU" sz="1800" dirty="0">
              <a:solidFill>
                <a:srgbClr val="00000A"/>
              </a:solidFill>
              <a:ea typeface="Liberation Serif"/>
              <a:cs typeface="Arial" panose="020B0604020202020204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91544" y="764704"/>
            <a:ext cx="8229600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Цель конкурсного испытания</a:t>
            </a:r>
            <a:endParaRPr lang="ru-RU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0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91544" y="764704"/>
            <a:ext cx="8229600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Алгоритм выполнения задания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495600" y="1600203"/>
            <a:ext cx="7056784" cy="452431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ru-RU" b="1" dirty="0">
              <a:solidFill>
                <a:srgbClr val="ED1E79"/>
              </a:solidFill>
              <a:latin typeface="Arial" panose="020B0604020202020204" pitchFamily="34" charset="0"/>
              <a:ea typeface="Liberation Serif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Ознакомиться с темой недели.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Ознакомиться с шаблоном технологической карты.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Определить (выбрать) самостоятельно возрастную группу (старшую либо подготовительную к школе).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 Определить образовательную область, </a:t>
            </a: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сформулировать тему занятия в соответствии с методическими требованиями.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  Заполнить шаблон технологической карты занятия,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разработать конспект беседы в по теме занятия</a:t>
            </a: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 Сохранить  заполненную технологическую карту и конспект беседы в </a:t>
            </a:r>
            <a:r>
              <a:rPr lang="en-US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PDF </a:t>
            </a:r>
            <a:r>
              <a:rPr lang="ru-RU" sz="2000" dirty="0">
                <a:solidFill>
                  <a:srgbClr val="00000A"/>
                </a:solidFill>
                <a:latin typeface="Arial" panose="020B0604020202020204" pitchFamily="34" charset="0"/>
                <a:ea typeface="Liberation Serif"/>
                <a:cs typeface="Arial" panose="020B0604020202020204" pitchFamily="34" charset="0"/>
              </a:rPr>
              <a:t>и направить  членам экспертной комиссии.</a:t>
            </a:r>
          </a:p>
        </p:txBody>
      </p:sp>
    </p:spTree>
    <p:extLst>
      <p:ext uri="{BB962C8B-B14F-4D97-AF65-F5344CB8AC3E}">
        <p14:creationId xmlns:p14="http://schemas.microsoft.com/office/powerpoint/2010/main" val="13060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39616" y="2276872"/>
            <a:ext cx="6915854" cy="2952328"/>
          </a:xfrm>
        </p:spPr>
        <p:txBody>
          <a:bodyPr>
            <a:noAutofit/>
          </a:bodyPr>
          <a:lstStyle/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Определить место беседы в структуре  занятия</a:t>
            </a:r>
          </a:p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Определить вид беседы</a:t>
            </a:r>
          </a:p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Сформулировать тему беседы</a:t>
            </a:r>
          </a:p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Сформулировать цель беседы</a:t>
            </a:r>
          </a:p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Продумать вопросы к беседе</a:t>
            </a:r>
          </a:p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Оформить конспект беседы по предложенной форме</a:t>
            </a:r>
          </a:p>
          <a:p>
            <a:pPr marL="525780" indent="-3429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cs typeface="Calibri" panose="020F0502020204030204" pitchFamily="34" charset="0"/>
              </a:rPr>
              <a:t>Перевести файл с конспектом беседы в </a:t>
            </a:r>
            <a:r>
              <a:rPr lang="en-US" sz="2000" dirty="0">
                <a:cs typeface="Calibri" panose="020F0502020204030204" pitchFamily="34" charset="0"/>
              </a:rPr>
              <a:t>PDF-</a:t>
            </a:r>
            <a:r>
              <a:rPr lang="ru-RU" sz="2000" dirty="0">
                <a:cs typeface="Calibri" panose="020F0502020204030204" pitchFamily="34" charset="0"/>
              </a:rPr>
              <a:t>формат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91544" y="764704"/>
            <a:ext cx="8229600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Алгоритм выполнения конкурсного испытания</a:t>
            </a:r>
          </a:p>
        </p:txBody>
      </p:sp>
    </p:spTree>
    <p:extLst>
      <p:ext uri="{BB962C8B-B14F-4D97-AF65-F5344CB8AC3E}">
        <p14:creationId xmlns:p14="http://schemas.microsoft.com/office/powerpoint/2010/main" val="17403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231638" y="6264650"/>
            <a:ext cx="7749412" cy="59335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95600" y="1391527"/>
            <a:ext cx="7272808" cy="3600400"/>
          </a:xfrm>
        </p:spPr>
        <p:txBody>
          <a:bodyPr>
            <a:no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74003A"/>
                </a:solidFill>
                <a:cs typeface="Calibri" panose="020F0502020204030204" pitchFamily="34" charset="0"/>
              </a:rPr>
              <a:t>Укрупненные критерии:</a:t>
            </a:r>
            <a:endParaRPr lang="ru-RU" b="1" dirty="0">
              <a:solidFill>
                <a:srgbClr val="74003A"/>
              </a:solidFill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соответствие вида беседы месту в занятии;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 соответствие структуры и содержания беседы методическим требованиям;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 соответствие содержания беседы теме беседы;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 направленность содержания беседы на реализацию цели беседы;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 соответствие цели беседы методическим требованиям;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 соответствие вопросов виду беседы;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>
                <a:cs typeface="Calibri" panose="020F0502020204030204" pitchFamily="34" charset="0"/>
              </a:rPr>
              <a:t> наличие в структуре беседы вопросов</a:t>
            </a:r>
            <a:r>
              <a:rPr lang="ru-RU" dirty="0"/>
              <a:t> </a:t>
            </a:r>
            <a:r>
              <a:rPr lang="ru-RU" sz="2200" dirty="0">
                <a:cs typeface="Calibri" panose="020F0502020204030204" pitchFamily="34" charset="0"/>
              </a:rPr>
              <a:t>проблемно-поискового характера</a:t>
            </a:r>
          </a:p>
          <a:p>
            <a:pPr indent="0" algn="just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91544" y="764704"/>
            <a:ext cx="8229600" cy="591344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Оценивание конкурсного задания</a:t>
            </a:r>
          </a:p>
        </p:txBody>
      </p:sp>
    </p:spTree>
    <p:extLst>
      <p:ext uri="{BB962C8B-B14F-4D97-AF65-F5344CB8AC3E}">
        <p14:creationId xmlns:p14="http://schemas.microsoft.com/office/powerpoint/2010/main" val="9162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26307" y="5157192"/>
            <a:ext cx="7621938" cy="720080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+mn-lt"/>
              </a:rPr>
              <a:t>Бородич</a:t>
            </a:r>
            <a:r>
              <a:rPr lang="ru-RU" sz="2000" dirty="0">
                <a:latin typeface="+mn-lt"/>
              </a:rPr>
              <a:t>  А. М. Методика развития речи детей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Алексеева М. М., Яшина В.И. Методика развития речи и обучения родному языку дошкольников  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Constantia" panose="02030602050306030303" pitchFamily="18" charset="0"/>
              </a:rPr>
              <a:t/>
            </a:r>
            <a:br>
              <a:rPr lang="ru-RU" sz="2000" dirty="0">
                <a:latin typeface="Constantia" panose="02030602050306030303" pitchFamily="18" charset="0"/>
              </a:rPr>
            </a:br>
            <a:endParaRPr lang="ru-RU" sz="2000" dirty="0"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23592" y="2276873"/>
            <a:ext cx="7776864" cy="1872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chemeClr val="tx2"/>
                </a:solidFill>
                <a:cs typeface="Calibri" panose="020F0502020204030204" pitchFamily="34" charset="0"/>
              </a:rPr>
              <a:t>МЕТОДИКА ОРГАНИЗАЦИИ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2"/>
                </a:solidFill>
                <a:cs typeface="Calibri" panose="020F0502020204030204" pitchFamily="34" charset="0"/>
              </a:rPr>
              <a:t>И ПРОВЕДЕНИЯ БЕСЕД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chemeClr val="tx2"/>
                </a:solidFill>
                <a:cs typeface="Calibri" panose="020F0502020204030204" pitchFamily="34" charset="0"/>
              </a:rPr>
              <a:t>С ДЕТЬМИ ДОШКОЛЬНОГО ВОЗРАСТА</a:t>
            </a:r>
            <a:endParaRPr lang="ru-RU" sz="2000" dirty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6" y="764704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+mn-lt"/>
                <a:cs typeface="Times New Roman" pitchFamily="18" charset="0"/>
              </a:rPr>
              <a:t>Беседа – это …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99656" y="2352074"/>
            <a:ext cx="6575006" cy="280512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… разговор, дискуссия.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… </a:t>
            </a:r>
            <a:r>
              <a:rPr lang="ru-RU" dirty="0"/>
              <a:t>передача друг другу словесных сообщений, обмен мыслями и </a:t>
            </a:r>
            <a:r>
              <a:rPr lang="ru-RU" dirty="0" smtClean="0"/>
              <a:t>чувствами.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… </a:t>
            </a:r>
            <a:r>
              <a:rPr lang="ru-RU" dirty="0"/>
              <a:t> </a:t>
            </a:r>
            <a:r>
              <a:rPr lang="ru-RU" dirty="0" smtClean="0"/>
              <a:t>способ </a:t>
            </a:r>
            <a:r>
              <a:rPr lang="ru-RU" dirty="0"/>
              <a:t>выяснения отношений, объяснений, убеждения друг друга в чем-то. </a:t>
            </a:r>
            <a:endParaRPr lang="ru-RU" dirty="0" smtClean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639616" y="2469628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s://www.goodencenter.org/wp-content/uploads/2016/07/group_session_1600_clr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9180" y="828580"/>
            <a:ext cx="2086843" cy="130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процесс 6"/>
          <p:cNvSpPr/>
          <p:nvPr/>
        </p:nvSpPr>
        <p:spPr>
          <a:xfrm>
            <a:off x="2639616" y="4442729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639616" y="3383493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66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0" r="14744"/>
          <a:stretch/>
        </p:blipFill>
        <p:spPr>
          <a:xfrm>
            <a:off x="2160180" y="6093296"/>
            <a:ext cx="7749412" cy="5933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39616" y="764704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Беседа в педагогике – это …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999656" y="1844826"/>
            <a:ext cx="6575006" cy="441973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… вопросно-ответный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обучения, применяемый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целью активизации умственной деятельности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процессе приобретения новых знаний или повторения и закрепления полученных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ранее.</a:t>
            </a:r>
          </a:p>
          <a:p>
            <a:pPr marL="0" indent="0" algn="r">
              <a:buNone/>
            </a:pPr>
            <a:r>
              <a:rPr lang="ru-RU" sz="2100" i="1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Педагогический словарь</a:t>
            </a:r>
          </a:p>
          <a:p>
            <a:pPr marL="0" indent="0" algn="r">
              <a:buNone/>
            </a:pP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… целенаправленное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обсуждение чего – либо, организованный, </a:t>
            </a:r>
            <a:r>
              <a:rPr lang="ru-RU" b="1" dirty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подготовленный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диалог на заранее выбранную тему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>
              <a:buNone/>
            </a:pPr>
            <a:r>
              <a:rPr lang="ru-RU" sz="2100" i="1" dirty="0">
                <a:latin typeface="Arial" panose="020B0604020202020204" pitchFamily="34" charset="0"/>
                <a:cs typeface="Arial" panose="020B0604020202020204" pitchFamily="34" charset="0"/>
              </a:rPr>
              <a:t>М. М. Алексеева</a:t>
            </a:r>
          </a:p>
          <a:p>
            <a:pPr marL="0" indent="0" algn="r">
              <a:buNone/>
            </a:pPr>
            <a:endParaRPr lang="ru-RU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целенаправленный, </a:t>
            </a:r>
            <a:r>
              <a:rPr lang="ru-RU" b="1" dirty="0" smtClean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заранее подготовленный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разговор педагога с группой детей на определенную тему.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ru-RU" sz="2100" i="1" dirty="0">
                <a:latin typeface="Arial" panose="020B0604020202020204" pitchFamily="34" charset="0"/>
                <a:cs typeface="Arial" panose="020B0604020202020204" pitchFamily="34" charset="0"/>
              </a:rPr>
              <a:t>А. М. </a:t>
            </a:r>
            <a:r>
              <a:rPr lang="ru-RU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Бородич</a:t>
            </a:r>
            <a:r>
              <a:rPr lang="ru-RU" dirty="0">
                <a:latin typeface="Constantia" panose="02030602050306030303" pitchFamily="18" charset="0"/>
              </a:rPr>
              <a:t> </a:t>
            </a:r>
            <a:endParaRPr lang="ru-RU" dirty="0" smtClean="0">
              <a:latin typeface="Constantia" pitchFamily="18" charset="0"/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702044" y="1922449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702044" y="5013176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692700" y="3573016"/>
            <a:ext cx="144016" cy="1440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s://www.goodencenter.org/wp-content/uploads/2016/07/group_session_1600_clr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99" y="690181"/>
            <a:ext cx="2086843" cy="130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30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22518" y="603183"/>
            <a:ext cx="6624736" cy="720080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Педагогическая ценность беседы</a:t>
            </a:r>
          </a:p>
        </p:txBody>
      </p:sp>
      <p:sp>
        <p:nvSpPr>
          <p:cNvPr id="5" name="Овал 4"/>
          <p:cNvSpPr/>
          <p:nvPr/>
        </p:nvSpPr>
        <p:spPr>
          <a:xfrm>
            <a:off x="2192742" y="1544588"/>
            <a:ext cx="2160240" cy="1800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  <a:latin typeface="Constantia" panose="02030602050306030303" pitchFamily="18" charset="0"/>
              </a:rPr>
              <a:t>Средство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познавательного</a:t>
            </a:r>
            <a:r>
              <a:rPr lang="ru-RU" dirty="0">
                <a:solidFill>
                  <a:schemeClr val="tx2"/>
                </a:solidFill>
                <a:latin typeface="Constantia" panose="02030602050306030303" pitchFamily="18" charset="0"/>
              </a:rPr>
              <a:t> развития</a:t>
            </a:r>
          </a:p>
        </p:txBody>
      </p:sp>
      <p:sp>
        <p:nvSpPr>
          <p:cNvPr id="8" name="Овал 7"/>
          <p:cNvSpPr/>
          <p:nvPr/>
        </p:nvSpPr>
        <p:spPr>
          <a:xfrm>
            <a:off x="5133719" y="1548702"/>
            <a:ext cx="2170137" cy="183224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  <a:latin typeface="Constantia" panose="02030602050306030303" pitchFamily="18" charset="0"/>
              </a:rPr>
              <a:t>Средство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речевого</a:t>
            </a:r>
          </a:p>
          <a:p>
            <a:pPr algn="ctr"/>
            <a:r>
              <a:rPr lang="ru-RU" dirty="0">
                <a:solidFill>
                  <a:schemeClr val="tx2"/>
                </a:solidFill>
                <a:latin typeface="Constantia" panose="02030602050306030303" pitchFamily="18" charset="0"/>
              </a:rPr>
              <a:t>развития</a:t>
            </a:r>
          </a:p>
        </p:txBody>
      </p:sp>
      <p:sp>
        <p:nvSpPr>
          <p:cNvPr id="9" name="Овал 8"/>
          <p:cNvSpPr/>
          <p:nvPr/>
        </p:nvSpPr>
        <p:spPr>
          <a:xfrm>
            <a:off x="8101435" y="1569767"/>
            <a:ext cx="2160240" cy="18002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  <a:latin typeface="Constantia" panose="02030602050306030303" pitchFamily="18" charset="0"/>
              </a:rPr>
              <a:t>Средство социально-коммуникативного</a:t>
            </a:r>
          </a:p>
          <a:p>
            <a:pPr algn="ctr"/>
            <a:r>
              <a:rPr lang="ru-RU" dirty="0">
                <a:solidFill>
                  <a:schemeClr val="tx2"/>
                </a:solidFill>
                <a:latin typeface="Constantia" panose="02030602050306030303" pitchFamily="18" charset="0"/>
              </a:rPr>
              <a:t>развития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36133" y="3722960"/>
            <a:ext cx="2834166" cy="251435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учат припоминать, анализировать, сравнивать, делать выводы;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расширяют/ обогащают, актуализируют представления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785740" y="3785940"/>
            <a:ext cx="2700891" cy="2490885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расширяют/ обогащают актуализируют первичные ценностные представления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учат речевому взаимодействию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50817" y="3916066"/>
            <a:ext cx="2772899" cy="236075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активизируется/ обогащается словарь;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развиваются компоненты связной речи</a:t>
            </a:r>
          </a:p>
        </p:txBody>
      </p:sp>
      <p:sp>
        <p:nvSpPr>
          <p:cNvPr id="29" name="Шеврон 28"/>
          <p:cNvSpPr/>
          <p:nvPr/>
        </p:nvSpPr>
        <p:spPr>
          <a:xfrm rot="5400000">
            <a:off x="9066316" y="3243613"/>
            <a:ext cx="230483" cy="432048"/>
          </a:xfrm>
          <a:prstGeom prst="chevron">
            <a:avLst>
              <a:gd name="adj" fmla="val 55195"/>
            </a:avLst>
          </a:prstGeom>
          <a:solidFill>
            <a:srgbClr val="740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Шеврон 29"/>
          <p:cNvSpPr/>
          <p:nvPr/>
        </p:nvSpPr>
        <p:spPr>
          <a:xfrm rot="5400000">
            <a:off x="9077105" y="3244006"/>
            <a:ext cx="230483" cy="432048"/>
          </a:xfrm>
          <a:prstGeom prst="chevron">
            <a:avLst>
              <a:gd name="adj" fmla="val 55195"/>
            </a:avLst>
          </a:prstGeom>
          <a:solidFill>
            <a:srgbClr val="740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Шеврон 31"/>
          <p:cNvSpPr/>
          <p:nvPr/>
        </p:nvSpPr>
        <p:spPr>
          <a:xfrm rot="5400000">
            <a:off x="6116678" y="3269185"/>
            <a:ext cx="230483" cy="432048"/>
          </a:xfrm>
          <a:prstGeom prst="chevron">
            <a:avLst>
              <a:gd name="adj" fmla="val 55195"/>
            </a:avLst>
          </a:prstGeom>
          <a:solidFill>
            <a:srgbClr val="740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Шеврон 33"/>
          <p:cNvSpPr/>
          <p:nvPr/>
        </p:nvSpPr>
        <p:spPr>
          <a:xfrm rot="5400000">
            <a:off x="3028433" y="3317849"/>
            <a:ext cx="230483" cy="432048"/>
          </a:xfrm>
          <a:prstGeom prst="chevron">
            <a:avLst>
              <a:gd name="adj" fmla="val 55195"/>
            </a:avLst>
          </a:prstGeom>
          <a:solidFill>
            <a:srgbClr val="7400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8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4344</TotalTime>
  <Words>976</Words>
  <Application>Microsoft Office PowerPoint</Application>
  <PresentationFormat>Произвольный</PresentationFormat>
  <Paragraphs>156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Ясность</vt:lpstr>
      <vt:lpstr>Конкурсное Задание «Разработка технологической карты занятия с детьми старшего дошкольного возраста с разработкой конспекта беседы по теме занятия» </vt:lpstr>
      <vt:lpstr>Цель конкурсного испытания</vt:lpstr>
      <vt:lpstr>Алгоритм выполнения задания</vt:lpstr>
      <vt:lpstr>Алгоритм выполнения конкурсного испытания</vt:lpstr>
      <vt:lpstr>Оценивание конкурсного задания</vt:lpstr>
      <vt:lpstr>Бородич  А. М. Методика развития речи детей  Алексеева М. М., Яшина В.И. Методика развития речи и обучения родному языку дошкольников     </vt:lpstr>
      <vt:lpstr>Беседа – это …</vt:lpstr>
      <vt:lpstr>Беседа в педагогике – это …</vt:lpstr>
      <vt:lpstr>Педагогическая ценность беседы</vt:lpstr>
      <vt:lpstr>Классификация бесед  (исходя из дидактических задач)</vt:lpstr>
      <vt:lpstr>ВВОДНАЯ БЕСЕДА  (ОРГАНИЗАЦИОННО-МОТИВАЦИОННАЯ)</vt:lpstr>
      <vt:lpstr>БЕСЕДА, СОПРОВОЖДАЮЩАЯ ПРЕОБРЕТЕНИЕ  НОВОГО ОПЫТА (СОПРОВОЖДАЮЩАЯ)</vt:lpstr>
      <vt:lpstr>ЗАКЛЮЧИТЕЛЬНАЯ (ОБОБЩАЮЩАЯ) БЕСЕДА</vt:lpstr>
      <vt:lpstr>СТРУКТУРА БЕСЕДЫ</vt:lpstr>
      <vt:lpstr>МЕТОДИЧЕСКИЕ УКАЗАНИЯ К РАЗРАБОТКЕ БЕСЕДЫ</vt:lpstr>
      <vt:lpstr>ПРИМЕР БЕСЕДЫ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занятий по ознакомлению детей с художественной литературой</dc:title>
  <dc:creator>Эля</dc:creator>
  <cp:lastModifiedBy>Лена</cp:lastModifiedBy>
  <cp:revision>509</cp:revision>
  <dcterms:created xsi:type="dcterms:W3CDTF">2018-10-11T12:36:37Z</dcterms:created>
  <dcterms:modified xsi:type="dcterms:W3CDTF">2025-02-27T15:59:26Z</dcterms:modified>
</cp:coreProperties>
</file>