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9" r:id="rId4"/>
    <p:sldId id="261" r:id="rId5"/>
    <p:sldId id="281" r:id="rId6"/>
    <p:sldId id="282" r:id="rId7"/>
    <p:sldId id="276" r:id="rId8"/>
    <p:sldId id="280" r:id="rId9"/>
    <p:sldId id="283" r:id="rId10"/>
    <p:sldId id="279" r:id="rId11"/>
    <p:sldId id="266" r:id="rId12"/>
    <p:sldId id="273" r:id="rId13"/>
    <p:sldId id="284" r:id="rId14"/>
    <p:sldId id="285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31.10.2024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a-kk.ru/%d0%b0%d1%82%d1%82%d0%b5%d1%81%d1%82%d0%b0%d1%86%d0%b8%d1%8f-%d0%bf%d0%b5%d0%b4%d0%b0%d0%b3%d0%be%d0%b3%d0%b8%d1%87%d0%b5%d1%81%d0%ba%d0%b8%d1%85-%d1%80%d0%b0%d0%b1%d0%be%d1%82%d0%bd%d0%b8%d0%ba%d0%be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-kk.ru/wp-content/uploads/2023/05/1.-%D0%A1%D0%BF%D0%B5%D1%86%D0%B8%D0%B0%D0%BB%D0%B8%D1%81%D1%82-%D0%B2-%D0%BE%D0%B1%D0%BB%D0%B0%D1%81%D1%82%D0%B8-%D0%B2%D0%BE%D1%81%D0%BF%D0%B8%D1%82%D0%B0%D0%BD%D0%B8%D1%8F.pdf" TargetMode="External"/><Relationship Id="rId2" Type="http://schemas.openxmlformats.org/officeDocument/2006/relationships/hyperlink" Target="https://www.ca-kk.ru/wp-content/uploads/2021/07/544%D0%BD-%D0%9F%D0%A1-%D0%9F%D0%B5%D0%B4%D0%B0%D0%B3%D0%BE%D0%B3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: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ru-RU" b="1" dirty="0" smtClean="0"/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«Процедура аттестации педагогов ДОО (первая и высшая квалификационные категории)».</a:t>
            </a:r>
            <a:endParaRPr lang="ru-RU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Работа в подгруппах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7239000" cy="525898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Задание: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текста методических материалов для оформления описания профессиональной деятельность схематично на листах бумаги изобразить: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деятельность по достижению результатов;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результаты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</a:rPr>
              <a:t>по 4-м трудовым функциям: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Трудовая функция 1. «Общепедагогическая функция. Обучение»</a:t>
            </a: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Трудовая функция 2. «Воспитательная деятельность»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Трудовая функция 3. «Развивающая деятельность»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Трудовая функция 4. «Педагогическая деятельность по реализации программ дошкольного образования»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Выступления групп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/>
              <a:t>Заполненные текстом Схемы критериев описания профессиональной деятельности</a:t>
            </a:r>
          </a:p>
          <a:p>
            <a:pPr>
              <a:buNone/>
            </a:pPr>
            <a:r>
              <a:rPr lang="ru-RU" dirty="0" smtClean="0"/>
              <a:t>   по трудовым функциям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целеполагания</a:t>
            </a:r>
            <a:r>
              <a:rPr lang="ru-RU" sz="2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как средство достижения образовательных результатов детьми ДОУ»</a:t>
            </a:r>
            <a:endParaRPr lang="ru-RU" sz="2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2564904"/>
            <a:ext cx="7239000" cy="3890832"/>
          </a:xfrm>
        </p:spPr>
        <p:txBody>
          <a:bodyPr/>
          <a:lstStyle/>
          <a:p>
            <a:r>
              <a:rPr lang="ru-RU" dirty="0" smtClean="0"/>
              <a:t>Аттестационные требования к практической разработке воспитателя ДОУ;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r>
              <a:rPr lang="ru-RU" dirty="0" smtClean="0"/>
              <a:t>Методология А.В.Хуторского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b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(искусственная свеча)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sgZ5cMy2DMl2ysTRmLDpx__wXH4-96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38045" y="1609725"/>
            <a:ext cx="3877310" cy="484663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РЕШЕНИЕ РМО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Разместить на официальном сайте  дошкольных учреждений  в разделе «Образование» проект методические материалы  для оформления описания профессиональной деятельности по педагогическим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должностям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Администрации дошкольных учреждений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ровести  педагогические советы  для педагогов 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изучить нормативные аттестационные документы  на первую и высшую квалификационные категории .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Разработать педагогам, аттестуемым на первую и высшую квалификационные категории рабочую Программу воспитателя в своей возрастной группе на </a:t>
            </a:r>
            <a:r>
              <a:rPr lang="ru-RU" sz="1600" smtClean="0">
                <a:latin typeface="Times New Roman" pitchFamily="18" charset="0"/>
                <a:cs typeface="Times New Roman" pitchFamily="18" charset="0"/>
              </a:rPr>
              <a:t>2024-2025 учебный год.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Цель: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Повышать профессиональные  компетенции педагогов в вопросах прохождения аттестации  на первую и  высшую квалификационную категории.</a:t>
            </a:r>
          </a:p>
          <a:p>
            <a:pPr>
              <a:buNone/>
            </a:pPr>
            <a:endParaRPr lang="ru-RU" sz="24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b="1" i="1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half" idx="4294967295"/>
          </p:nvPr>
        </p:nvSpPr>
        <p:spPr>
          <a:xfrm>
            <a:off x="251520" y="692696"/>
            <a:ext cx="7992888" cy="543401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sz="3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Задачи: </a:t>
            </a:r>
          </a:p>
          <a:p>
            <a:pPr>
              <a:buNone/>
            </a:pPr>
            <a:endParaRPr lang="ru-RU" sz="34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. Изучить с педагогами ДОУ содержание нормативно-правовой базы: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методические рекомендации процедуры аттестации по должности «воспитатель», «музыкальный руководитель», «инструктор по физкультуре», «учитель-логопед», «педагог-психолог» ДОО в рамках апробации региональных требований;</a:t>
            </a: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требования к оформлению аттестационных документов.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2.  Систематизировать теоретические и практические знания педагогов  в рамках требований регламентируемых краевых документов.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3.  Развивать  у педагогов аналитические умения: работать с текстом, выделять главное, составлять модель, план-схему.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endParaRPr lang="ru-RU" sz="3400" b="1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7664" y="116632"/>
            <a:ext cx="4778681" cy="648072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23528" y="332656"/>
            <a:ext cx="6915472" cy="64087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Документы</a:t>
            </a:r>
            <a:r>
              <a:rPr lang="ru-RU" dirty="0" smtClean="0"/>
              <a:t>:</a:t>
            </a:r>
          </a:p>
          <a:p>
            <a:pPr lvl="0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Порядок проведения аттестации педагогических работников организаций, осуществляющих образовательную деятельность, утвержденный приказом Министерства просвещения Российской Федерации от 24 марта 2023 г. N 196.</a:t>
            </a:r>
          </a:p>
          <a:p>
            <a:pPr lvl="0">
              <a:buNone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Номенклатура должностей педагогических работников организаций, осуществляющих образовательную деятельность, должностей руководителей образовательных организаций, утвержденная постановлением Правительства Российской Федерации от 21 февраля 2022 г. N 225</a:t>
            </a:r>
          </a:p>
          <a:p>
            <a:pPr lvl="0">
              <a:buNone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Профессиональные стандарты:</a:t>
            </a:r>
          </a:p>
          <a:p>
            <a:pPr lvl="0"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-Педагог (педагогическая деятельность в сфере дошкольного, начального общего, основного общего, среднего общего образования) (воспитатель, учитель), утвержденный приказом Минтруда России № 544н от 18.10.2013 г.</a:t>
            </a:r>
          </a:p>
          <a:p>
            <a:pPr lvl="0"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-Педагог-психолог (психолог в сфере образования) , утвержденный приказом Минтруда России № 514н от 24.07.2015 г.</a:t>
            </a:r>
          </a:p>
          <a:p>
            <a:pPr lvl="0"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-Педагог дополнительного образования детей и взрослых, утвержденный приказом Минтруда России №652н от 22.09.2021 г.</a:t>
            </a:r>
          </a:p>
          <a:p>
            <a:pPr lvl="0"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-Специалист в области воспитания, утвержденный приказом Минтруда России № 53н от 30.01.2023 г.</a:t>
            </a:r>
          </a:p>
          <a:p>
            <a:pPr lvl="0"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-Специалист, участвующий в организации деятельности детского коллектива (вожатый) , утвержденный приказом Минтруда России № 840н от 25.12.2018 г.</a:t>
            </a:r>
          </a:p>
          <a:p>
            <a:pPr lvl="0">
              <a:buNone/>
            </a:pPr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-Педагог-дефектолог, утвержденный приказом Минтруда России № 136н от 13.03.2023 г.</a:t>
            </a:r>
          </a:p>
          <a:p>
            <a:pPr lvl="0">
              <a:buNone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300" dirty="0" smtClean="0">
                <a:latin typeface="Times New Roman" pitchFamily="18" charset="0"/>
                <a:cs typeface="Times New Roman" pitchFamily="18" charset="0"/>
              </a:rPr>
              <a:t>Единый квалификационный справочник должностей руководителей, специалистов и служащих (раздел «Квалификационные характеристики должностей работников образования») – приложение к Приказу Министерства здравоохранения и социального развития Российской Федерации от 26 августа 2010 г. N 761н.</a:t>
            </a:r>
          </a:p>
          <a:p>
            <a:pPr>
              <a:buNone/>
            </a:pP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58868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Показатели по уровням квалификации</a:t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(показатели профессиональной деятельности)</a:t>
            </a:r>
            <a:endParaRPr lang="ru-RU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Первая квалификационная категория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Высшая квалификационная категория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124744"/>
            <a:ext cx="3520440" cy="4701896"/>
          </a:xfrm>
        </p:spPr>
        <p:txBody>
          <a:bodyPr>
            <a:normAutofit/>
          </a:bodyPr>
          <a:lstStyle/>
          <a:p>
            <a:pPr algn="just"/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стабильных положительных результатов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освоения обучающимися образовательных программ, в том числе в области искусств, физической культуры и спорта, по итогам мониторингов и иных форм контроля, </a:t>
            </a:r>
            <a:r>
              <a:rPr lang="ru-RU" sz="1050" u="sng" dirty="0" smtClean="0">
                <a:latin typeface="Times New Roman" pitchFamily="18" charset="0"/>
                <a:cs typeface="Times New Roman" pitchFamily="18" charset="0"/>
              </a:rPr>
              <a:t>проводимых </a:t>
            </a:r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организацией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pPr algn="just"/>
            <a:endParaRPr lang="ru-RU" sz="105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стабильных положительных результатов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освоения обучающимися образовательных программ по итогам мониторинга </a:t>
            </a:r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системы образования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, проводимого в порядке, установленном Правительством Российской Федерации;</a:t>
            </a:r>
          </a:p>
          <a:p>
            <a:pPr algn="just"/>
            <a:r>
              <a:rPr lang="ru-RU" sz="1050" u="sng" dirty="0" smtClean="0">
                <a:latin typeface="Times New Roman" pitchFamily="18" charset="0"/>
                <a:cs typeface="Times New Roman" pitchFamily="18" charset="0"/>
              </a:rPr>
              <a:t>выявления развития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у обучающихся способностей к научной (интеллектуальной), творческой, физкультурно-спортивной деятельности; </a:t>
            </a:r>
          </a:p>
          <a:p>
            <a:pPr algn="just"/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личного вклада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в повышение качества образования, совершенствования методов обучения и воспитания, транслирования в педагогических коллективах опыта практических результатов своей профессиональной деятельности, активного участия в работе методических объединений педагогических работников организации.</a:t>
            </a:r>
          </a:p>
          <a:p>
            <a:pPr algn="just"/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активного участия в </a:t>
            </a:r>
            <a:r>
              <a:rPr lang="ru-RU" sz="1050" b="1" u="sng" dirty="0" smtClean="0">
                <a:latin typeface="Times New Roman" pitchFamily="18" charset="0"/>
                <a:cs typeface="Times New Roman" pitchFamily="18" charset="0"/>
              </a:rPr>
              <a:t>работе методических объединений</a:t>
            </a:r>
            <a:r>
              <a:rPr lang="ru-RU" sz="1050" dirty="0" smtClean="0">
                <a:latin typeface="Times New Roman" pitchFamily="18" charset="0"/>
                <a:cs typeface="Times New Roman" pitchFamily="18" charset="0"/>
              </a:rPr>
              <a:t> педагогических работников организации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>
          <a:xfrm>
            <a:off x="4178808" y="1052736"/>
            <a:ext cx="3520440" cy="4752528"/>
          </a:xfrm>
        </p:spPr>
        <p:txBody>
          <a:bodyPr>
            <a:noAutofit/>
          </a:bodyPr>
          <a:lstStyle/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достижения обучающимися </a:t>
            </a:r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положительной динамики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результатов освоения образовательных программ, в том числе в области искусств, физической культуры и спорта, по итогам мониторингов, </a:t>
            </a:r>
            <a:r>
              <a:rPr lang="ru-RU" sz="1000" u="sng" dirty="0" smtClean="0">
                <a:latin typeface="Times New Roman" pitchFamily="18" charset="0"/>
                <a:cs typeface="Times New Roman" pitchFamily="18" charset="0"/>
              </a:rPr>
              <a:t>проводимых организацией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;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достижения обучающимися</a:t>
            </a:r>
            <a:r>
              <a:rPr lang="ru-RU" sz="1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положительных результатов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освоения образовательных программ по итогам мониторинга </a:t>
            </a:r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системы образования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, проводимого в порядке, установленном Правительством Российской Федерации;</a:t>
            </a:r>
          </a:p>
          <a:p>
            <a:r>
              <a:rPr lang="ru-RU" sz="1000" u="sng" dirty="0" smtClean="0">
                <a:latin typeface="Times New Roman" pitchFamily="18" charset="0"/>
                <a:cs typeface="Times New Roman" pitchFamily="18" charset="0"/>
              </a:rPr>
              <a:t>выявления и развития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способностей обучающихся в научной (интеллектуальной), творческой, физкультурно-спортивной деятельности, а также их участия в </a:t>
            </a:r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олимпиадах, конкурсах, фестивалях, соревнованиях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личного вклада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в повышение качества образования, совершенствования методов обучения и воспитания, и продуктивного использования новых образовательных технологий, транслирования в педагогических коллективах опыта практических результатов своей профессиональной деятельности, в том числе экспериментальной и инновационной; </a:t>
            </a:r>
          </a:p>
          <a:p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активного участия в работе методических объединений педагогических работников организаций, в </a:t>
            </a:r>
            <a:r>
              <a:rPr lang="ru-RU" sz="1000" b="1" u="sng" dirty="0" smtClean="0">
                <a:latin typeface="Times New Roman" pitchFamily="18" charset="0"/>
                <a:cs typeface="Times New Roman" pitchFamily="18" charset="0"/>
              </a:rPr>
              <a:t>разработке программно-методического сопровождения</a:t>
            </a:r>
            <a:r>
              <a:rPr lang="ru-RU" sz="1000" dirty="0" smtClean="0">
                <a:latin typeface="Times New Roman" pitchFamily="18" charset="0"/>
                <a:cs typeface="Times New Roman" pitchFamily="18" charset="0"/>
              </a:rPr>
              <a:t> образовательного процесса, профессиональных конкурсах.</a:t>
            </a:r>
            <a:endParaRPr lang="ru-RU" sz="1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Оценочные процедуры и оценочные средства, используемые в рамках аттестации 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квалификационные категории</a:t>
            </a:r>
            <a:endParaRPr lang="ru-RU" sz="1800" dirty="0">
              <a:solidFill>
                <a:srgbClr val="FF0000"/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340769"/>
          <a:ext cx="7239000" cy="54631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512"/>
                <a:gridCol w="1584176"/>
                <a:gridCol w="2016224"/>
                <a:gridCol w="2116088"/>
              </a:tblGrid>
              <a:tr h="34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должность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процедура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категории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документы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582075"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 педагогические должности</a:t>
                      </a:r>
                    </a:p>
                    <a:p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Аттестация педагогических работников- Сертифицированный центр 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са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kk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r>
                        <a:rPr kumimoji="0" lang="en-US" sz="120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ru</a:t>
                      </a:r>
                      <a:r>
                        <a:rPr kumimoji="0" lang="en-US" sz="12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)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kumimoji="0" lang="ru-RU" sz="1800" u="sng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  <a:hlinkClick r:id="rId2"/>
                      </a:endParaRPr>
                    </a:p>
                    <a:p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Экспертиза документов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Первая КК 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Высшая КК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▪ </a:t>
                      </a:r>
                      <a:r>
                        <a:rPr kumimoji="0" lang="ru-RU" sz="12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Заявление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 перечнем достигнутых результатов с учетом заявленной категории (без описания деятельности) – по квалификационным категориям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▪ </a:t>
                      </a:r>
                      <a:r>
                        <a:rPr kumimoji="0" lang="ru-RU" sz="12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Описание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профессиональной деятельности (личный вклад в достижение обозначенных результатов) – по квалификационным категориям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▪  </a:t>
                      </a:r>
                      <a:r>
                        <a:rPr kumimoji="0" lang="ru-RU" sz="12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Практическая разработка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40400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Педагог-методист/ 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Педагог-наставник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1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▪ </a:t>
                      </a:r>
                      <a:r>
                        <a:rPr kumimoji="0" lang="ru-RU" sz="12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Заявление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 перечнем достигнутых результатов с учетом заявленной категории (без описания деятельности) – по квалификационным категориям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▪ </a:t>
                      </a:r>
                      <a:r>
                        <a:rPr kumimoji="0" lang="ru-RU" sz="12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Описание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деятельности (личный вклад в достижение обозначенных результатов) – по квалификационным категориям</a:t>
                      </a: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▪ </a:t>
                      </a:r>
                      <a:r>
                        <a:rPr kumimoji="0" lang="ru-RU" sz="12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Практическая разработка</a:t>
                      </a:r>
                      <a:endParaRPr kumimoji="0"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▪ </a:t>
                      </a:r>
                      <a:r>
                        <a:rPr kumimoji="0" lang="ru-RU" sz="1200" u="sng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Ходатайство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работодател</a:t>
                      </a: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я 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643192" cy="648072"/>
          </a:xfrm>
        </p:spPr>
        <p:txBody>
          <a:bodyPr>
            <a:noAutofit/>
          </a:bodyPr>
          <a:lstStyle/>
          <a:p>
            <a:pPr algn="ctr"/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 1. аттестация по результатам экспертизы описания деятельности</a:t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400" b="1" u="sng" cap="all" dirty="0" smtClean="0"/>
              <a:t>Часть 1. Критерии описания профессиональной деятельности по должностям</a:t>
            </a:r>
          </a:p>
          <a:p>
            <a:pPr>
              <a:buNone/>
            </a:pPr>
            <a:endParaRPr lang="ru-RU" sz="1400" b="1" dirty="0" smtClean="0"/>
          </a:p>
          <a:p>
            <a:pPr>
              <a:buNone/>
            </a:pPr>
            <a:r>
              <a:rPr lang="ru-RU" sz="1400" b="1" dirty="0" smtClean="0"/>
              <a:t>Должность: Воспитатель, старший воспитатель (ДОУ)</a:t>
            </a:r>
          </a:p>
          <a:p>
            <a:pPr>
              <a:buNone/>
            </a:pPr>
            <a:r>
              <a:rPr lang="ru-RU" sz="1400" dirty="0" smtClean="0"/>
              <a:t>Наименование профессионального стандарта: Педагог (педагогическая</a:t>
            </a:r>
          </a:p>
          <a:p>
            <a:pPr>
              <a:buNone/>
            </a:pPr>
            <a:r>
              <a:rPr lang="ru-RU" sz="1400" dirty="0" smtClean="0"/>
              <a:t>     деятельность в сфере дошкольного, начального общего, основного общего, среднего общего образования) (воспитатель, учитель)</a:t>
            </a:r>
            <a:r>
              <a:rPr lang="ru-RU" sz="1400" u="sng" dirty="0" smtClean="0"/>
              <a:t> Приказ Министерства труда и социальной защиты РФ от 18 октября 2013 </a:t>
            </a:r>
            <a:r>
              <a:rPr lang="ru-RU" sz="1400" u="sng" dirty="0" err="1" smtClean="0"/>
              <a:t>г.№</a:t>
            </a:r>
            <a:r>
              <a:rPr lang="ru-RU" sz="1400" u="sng" dirty="0" smtClean="0"/>
              <a:t> 544н</a:t>
            </a:r>
          </a:p>
          <a:p>
            <a:pPr>
              <a:buNone/>
            </a:pPr>
            <a:endParaRPr lang="ru-RU" sz="1400" u="sng" dirty="0" smtClean="0"/>
          </a:p>
          <a:p>
            <a:pPr>
              <a:buNone/>
            </a:pPr>
            <a:r>
              <a:rPr lang="ru-RU" sz="1400" u="sng" dirty="0" smtClean="0"/>
              <a:t>Критерии описания  профессиональной деятельности по  трудовым функциям</a:t>
            </a:r>
          </a:p>
          <a:p>
            <a:r>
              <a:rPr lang="ru-RU" sz="1400" b="1" dirty="0" smtClean="0"/>
              <a:t>Трудовая функция 1. «Общепедагогическая функция. Обучение»</a:t>
            </a:r>
          </a:p>
          <a:p>
            <a:r>
              <a:rPr lang="ru-RU" sz="1400" b="1" dirty="0" smtClean="0"/>
              <a:t>Трудовая функция 2. «Воспитательная деятельность»</a:t>
            </a:r>
            <a:endParaRPr lang="ru-RU" sz="1400" dirty="0" smtClean="0"/>
          </a:p>
          <a:p>
            <a:r>
              <a:rPr lang="ru-RU" sz="1400" b="1" dirty="0" smtClean="0"/>
              <a:t>Трудовая функция 3. «Развивающая деятельность»</a:t>
            </a:r>
            <a:endParaRPr lang="ru-RU" sz="1400" dirty="0" smtClean="0"/>
          </a:p>
          <a:p>
            <a:r>
              <a:rPr lang="ru-RU" sz="1400" b="1" dirty="0" smtClean="0"/>
              <a:t>Трудовая функция 4. «Педагогическая деятельность по реализации программ дошкольного образования»</a:t>
            </a:r>
            <a:endParaRPr lang="ru-RU" sz="1400" dirty="0" smtClean="0"/>
          </a:p>
          <a:p>
            <a:r>
              <a:rPr lang="ru-RU" sz="1400" b="1" dirty="0" smtClean="0"/>
              <a:t>Для всех трудовых действий</a:t>
            </a:r>
            <a:endParaRPr lang="ru-RU" sz="1400" dirty="0" smtClean="0"/>
          </a:p>
          <a:p>
            <a:r>
              <a:rPr lang="ru-RU" sz="1400" b="1" dirty="0" smtClean="0"/>
              <a:t>Профессиональное развитие </a:t>
            </a:r>
            <a:endParaRPr lang="ru-RU" sz="1400" dirty="0" smtClean="0"/>
          </a:p>
          <a:p>
            <a:r>
              <a:rPr lang="ru-RU" sz="1400" b="1" dirty="0" smtClean="0"/>
              <a:t>Дополнительные критерии и показатели</a:t>
            </a:r>
            <a:endParaRPr lang="ru-RU" sz="1400" dirty="0" smtClean="0"/>
          </a:p>
          <a:p>
            <a:pPr>
              <a:buNone/>
            </a:pPr>
            <a:endParaRPr lang="ru-RU" sz="1400" u="sng" dirty="0" smtClean="0"/>
          </a:p>
          <a:p>
            <a:endParaRPr lang="ru-RU" sz="1400" u="sng" dirty="0" smtClean="0">
              <a:hlinkClick r:id="rId2" tooltip="https://www.ca-kk.ru/wp-content/uploads/2021/07/544%D0%BD-%D0%9F%D0%A1-%D0%9F%D0%B5%D0%B4%D0%B0%D0%B3%D0%BE%D0%B3.pdf"/>
            </a:endParaRPr>
          </a:p>
          <a:p>
            <a:endParaRPr lang="ru-RU" sz="1400" u="sng" dirty="0" smtClean="0">
              <a:hlinkClick r:id="rId2" tooltip="https://www.ca-kk.ru/wp-content/uploads/2021/07/544%D0%BD-%D0%9F%D0%A1-%D0%9F%D0%B5%D0%B4%D0%B0%D0%B3%D0%BE%D0%B3.pdf"/>
            </a:endParaRPr>
          </a:p>
          <a:p>
            <a:endParaRPr lang="ru-RU" sz="1400" u="sng" dirty="0" smtClean="0">
              <a:hlinkClick r:id="rId2" tooltip="https://www.ca-kk.ru/wp-content/uploads/2021/07/544%D0%BD-%D0%9F%D0%A1-%D0%9F%D0%B5%D0%B4%D0%B0%D0%B3%D0%BE%D0%B3.pdf"/>
            </a:endParaRPr>
          </a:p>
          <a:p>
            <a:endParaRPr lang="ru-RU" sz="1400" u="sng" dirty="0" smtClean="0">
              <a:hlinkClick r:id="rId2" tooltip="https://www.ca-kk.ru/wp-content/uploads/2021/07/544%D0%BD-%D0%9F%D0%A1-%D0%9F%D0%B5%D0%B4%D0%B0%D0%B3%D0%BE%D0%B3.pdf"/>
            </a:endParaRPr>
          </a:p>
          <a:p>
            <a:pPr>
              <a:buNone/>
            </a:pPr>
            <a:endParaRPr lang="ru-RU" sz="1400" u="sng" dirty="0" smtClean="0">
              <a:hlinkClick r:id="rId3"/>
            </a:endParaRPr>
          </a:p>
          <a:p>
            <a:endParaRPr lang="ru-RU" sz="1400" u="sng" dirty="0" smtClean="0">
              <a:solidFill>
                <a:schemeClr val="accent1">
                  <a:lumMod val="75000"/>
                </a:schemeClr>
              </a:solidFill>
              <a:hlinkClick r:id="rId3"/>
            </a:endParaRPr>
          </a:p>
          <a:p>
            <a:pPr>
              <a:buNone/>
            </a:pP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раздел 1. аттестация по результатам экспертизы описания деятельности</a:t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Первая часть раздела 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Вторая часть раздела 1.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Третья часть раздела1.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ru-RU" dirty="0" smtClean="0"/>
                        <a:t>Материалы при</a:t>
                      </a:r>
                      <a:r>
                        <a:rPr lang="ru-RU" baseline="0" dirty="0" smtClean="0"/>
                        <a:t> оформлении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baseline="0" dirty="0" smtClean="0"/>
                        <a:t> - 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заявления 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endParaRPr lang="ru-RU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- описания профессиональной деятельности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Структура</a:t>
                      </a:r>
                      <a:r>
                        <a:rPr lang="ru-RU" baseline="0" dirty="0" smtClean="0"/>
                        <a:t> практических разработок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Чек-лист с баллами по каждому критерию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836</TotalTime>
  <Words>777</Words>
  <Application>Microsoft Office PowerPoint</Application>
  <PresentationFormat>Экран (4:3)</PresentationFormat>
  <Paragraphs>127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Изящная</vt:lpstr>
      <vt:lpstr>Тема :</vt:lpstr>
      <vt:lpstr>Слайд 2</vt:lpstr>
      <vt:lpstr>Слайд 3</vt:lpstr>
      <vt:lpstr>Слайд 4</vt:lpstr>
      <vt:lpstr>Слайд 5</vt:lpstr>
      <vt:lpstr>Показатели по уровням квалификации (показатели профессиональной деятельности)</vt:lpstr>
      <vt:lpstr>  Оценочные процедуры и оценочные средства, используемые в рамках аттестации  на квалификационные категории</vt:lpstr>
      <vt:lpstr>раздел 1. аттестация по результатам экспертизы описания деятельности </vt:lpstr>
      <vt:lpstr>раздел 1. аттестация по результатам экспертизы описания деятельности </vt:lpstr>
      <vt:lpstr>Работа в подгруппах</vt:lpstr>
      <vt:lpstr>Выступления групп</vt:lpstr>
      <vt:lpstr>«Метод целеполагания, как средство достижения образовательных результатов детьми ДОУ»</vt:lpstr>
      <vt:lpstr>Рефлексия (искусственная свеча)</vt:lpstr>
      <vt:lpstr>РЕШЕНИЕ РМО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</dc:title>
  <dc:creator>User</dc:creator>
  <cp:lastModifiedBy>User</cp:lastModifiedBy>
  <cp:revision>174</cp:revision>
  <dcterms:created xsi:type="dcterms:W3CDTF">2024-06-04T04:10:05Z</dcterms:created>
  <dcterms:modified xsi:type="dcterms:W3CDTF">2024-10-31T01:38:28Z</dcterms:modified>
</cp:coreProperties>
</file>